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74" r:id="rId3"/>
    <p:sldId id="282" r:id="rId4"/>
    <p:sldId id="293" r:id="rId5"/>
    <p:sldId id="267" r:id="rId6"/>
    <p:sldId id="283" r:id="rId7"/>
    <p:sldId id="294" r:id="rId8"/>
    <p:sldId id="285" r:id="rId9"/>
    <p:sldId id="286" r:id="rId10"/>
    <p:sldId id="287" r:id="rId11"/>
    <p:sldId id="265" r:id="rId12"/>
    <p:sldId id="296" r:id="rId13"/>
    <p:sldId id="273" r:id="rId14"/>
    <p:sldId id="279" r:id="rId15"/>
    <p:sldId id="278" r:id="rId16"/>
    <p:sldId id="288" r:id="rId17"/>
    <p:sldId id="291" r:id="rId18"/>
    <p:sldId id="270" r:id="rId19"/>
    <p:sldId id="263" r:id="rId20"/>
    <p:sldId id="271" r:id="rId21"/>
    <p:sldId id="266" r:id="rId22"/>
    <p:sldId id="299" r:id="rId23"/>
    <p:sldId id="30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3DF3F8-36BF-45A3-BD4B-B2E504FAD461}" type="datetimeFigureOut">
              <a:rPr lang="en-US" smtClean="0"/>
              <a:t>5/2/2025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543A64-4EF5-470E-847D-341F10F06C5F}" type="slidenum">
              <a:rPr lang="en-US" smtClean="0"/>
              <a:t>‹#›</a:t>
            </a:fld>
            <a:endParaRPr lang="en-US"/>
          </a:p>
        </p:txBody>
      </p:sp>
    </p:spTree>
    <p:extLst>
      <p:ext uri="{BB962C8B-B14F-4D97-AF65-F5344CB8AC3E}">
        <p14:creationId xmlns:p14="http://schemas.microsoft.com/office/powerpoint/2010/main" val="1561843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543A64-4EF5-470E-847D-341F10F06C5F}" type="slidenum">
              <a:rPr lang="en-US" smtClean="0"/>
              <a:t>2</a:t>
            </a:fld>
            <a:endParaRPr lang="en-US"/>
          </a:p>
        </p:txBody>
      </p:sp>
    </p:spTree>
    <p:extLst>
      <p:ext uri="{BB962C8B-B14F-4D97-AF65-F5344CB8AC3E}">
        <p14:creationId xmlns:p14="http://schemas.microsoft.com/office/powerpoint/2010/main" val="291142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20000"/>
              </a:lnSpc>
              <a:buNone/>
            </a:pPr>
            <a:r>
              <a:rPr lang="en-US" sz="1200" b="1" i="0" dirty="0">
                <a:solidFill>
                  <a:srgbClr val="101012"/>
                </a:solidFill>
                <a:effectLst/>
                <a:latin typeface="Arial" panose="020B0604020202020204" pitchFamily="34" charset="0"/>
                <a:cs typeface="Arial" panose="020B0604020202020204" pitchFamily="34" charset="0"/>
              </a:rPr>
              <a:t>Targeted Donor Insights:  </a:t>
            </a:r>
            <a:r>
              <a:rPr lang="en-US" sz="1200" b="0" i="0" dirty="0">
                <a:solidFill>
                  <a:srgbClr val="101012"/>
                </a:solidFill>
                <a:effectLst/>
                <a:latin typeface="Arial" panose="020B0604020202020204" pitchFamily="34" charset="0"/>
                <a:cs typeface="Arial" panose="020B0604020202020204" pitchFamily="34" charset="0"/>
              </a:rPr>
              <a:t>AI can analyze donor data to identify trends and patterns. By understanding which donors are most likely to contribute, organizations can tailor their outreach efforts to specific individuals or groups, increasing the likelihood of donations. </a:t>
            </a:r>
          </a:p>
          <a:p>
            <a:pPr marL="0" indent="0">
              <a:lnSpc>
                <a:spcPct val="120000"/>
              </a:lnSpc>
              <a:buNone/>
            </a:pPr>
            <a:r>
              <a:rPr lang="en-US" sz="1200" b="1" i="0" dirty="0">
                <a:solidFill>
                  <a:srgbClr val="101012"/>
                </a:solidFill>
                <a:effectLst/>
                <a:latin typeface="Arial" panose="020B0604020202020204" pitchFamily="34" charset="0"/>
                <a:cs typeface="Arial" panose="020B0604020202020204" pitchFamily="34" charset="0"/>
              </a:rPr>
              <a:t>Personalized Communication</a:t>
            </a:r>
            <a:r>
              <a:rPr lang="en-US" sz="1200" b="0" i="0" dirty="0">
                <a:solidFill>
                  <a:srgbClr val="101012"/>
                </a:solidFill>
                <a:effectLst/>
                <a:latin typeface="Arial" panose="020B0604020202020204" pitchFamily="34" charset="0"/>
                <a:cs typeface="Arial" panose="020B0604020202020204" pitchFamily="34" charset="0"/>
              </a:rPr>
              <a:t>: Using AI, non-profits can create personalized messages for potential and existing donors. This could include customized emails or content that resonates with the recipient's interests and past giving behavior, making them feel more valued and understood.</a:t>
            </a:r>
          </a:p>
          <a:p>
            <a:pPr marL="0" indent="0">
              <a:lnSpc>
                <a:spcPct val="120000"/>
              </a:lnSpc>
              <a:buNone/>
            </a:pPr>
            <a:r>
              <a:rPr lang="en-US" sz="1200" b="1" i="0" dirty="0">
                <a:solidFill>
                  <a:srgbClr val="101012"/>
                </a:solidFill>
                <a:effectLst/>
                <a:latin typeface="Arial" panose="020B0604020202020204" pitchFamily="34" charset="0"/>
                <a:cs typeface="Arial" panose="020B0604020202020204" pitchFamily="34" charset="0"/>
              </a:rPr>
              <a:t>Predictive Analytics </a:t>
            </a:r>
            <a:r>
              <a:rPr lang="en-US" sz="1200" b="0" i="0" dirty="0">
                <a:solidFill>
                  <a:srgbClr val="101012"/>
                </a:solidFill>
                <a:effectLst/>
                <a:latin typeface="Arial" panose="020B0604020202020204" pitchFamily="34" charset="0"/>
                <a:cs typeface="Arial" panose="020B0604020202020204" pitchFamily="34" charset="0"/>
              </a:rPr>
              <a:t>AI tools can forecast future donation behavior based on historical data. This helps organizations anticipate fundraising trends and plan campaigns more effectively, ensuring they target the right donors at the right time.</a:t>
            </a:r>
          </a:p>
          <a:p>
            <a:pPr marL="0" indent="0">
              <a:lnSpc>
                <a:spcPct val="120000"/>
              </a:lnSpc>
              <a:buNone/>
            </a:pPr>
            <a:r>
              <a:rPr lang="en-US" sz="1200" b="1" i="0" dirty="0">
                <a:solidFill>
                  <a:srgbClr val="101012"/>
                </a:solidFill>
                <a:effectLst/>
                <a:latin typeface="Arial" panose="020B0604020202020204" pitchFamily="34" charset="0"/>
                <a:cs typeface="Arial" panose="020B0604020202020204" pitchFamily="34" charset="0"/>
              </a:rPr>
              <a:t>Automating Administrative Tasks- </a:t>
            </a:r>
            <a:r>
              <a:rPr lang="en-US" sz="1200" b="0" i="0" dirty="0">
                <a:solidFill>
                  <a:srgbClr val="101012"/>
                </a:solidFill>
                <a:effectLst/>
                <a:latin typeface="Arial" panose="020B0604020202020204" pitchFamily="34" charset="0"/>
                <a:cs typeface="Arial" panose="020B0604020202020204" pitchFamily="34" charset="0"/>
              </a:rPr>
              <a:t>AI can automate routine fundraising tasks, such as data entry, donor acknowledgment, and reporting. By reducing these administrative burdens, staff can focus more on building relationships with donors and strategizing fundraising efforts.</a:t>
            </a:r>
          </a:p>
          <a:p>
            <a:pPr marL="0" indent="0">
              <a:lnSpc>
                <a:spcPct val="120000"/>
              </a:lnSpc>
              <a:buNone/>
            </a:pPr>
            <a:r>
              <a:rPr lang="en-US" sz="1200" b="1" i="0" dirty="0">
                <a:solidFill>
                  <a:srgbClr val="101012"/>
                </a:solidFill>
                <a:effectLst/>
                <a:latin typeface="Arial" panose="020B0604020202020204" pitchFamily="34" charset="0"/>
                <a:cs typeface="Arial" panose="020B0604020202020204" pitchFamily="34" charset="0"/>
              </a:rPr>
              <a:t>Enhancing Online Campaigns- </a:t>
            </a:r>
            <a:r>
              <a:rPr lang="en-US" sz="1200" b="0" i="0" dirty="0">
                <a:solidFill>
                  <a:srgbClr val="101012"/>
                </a:solidFill>
                <a:effectLst/>
                <a:latin typeface="Arial" panose="020B0604020202020204" pitchFamily="34" charset="0"/>
                <a:cs typeface="Arial" panose="020B0604020202020204" pitchFamily="34" charset="0"/>
              </a:rPr>
              <a:t>AI can optimize online fundraising campaigns by analyzing which messages, images, or platforms yield the best results. This allows organizations to adjust their strategies in real-time for maximum impact. </a:t>
            </a:r>
          </a:p>
          <a:p>
            <a:pPr marL="0" indent="0">
              <a:lnSpc>
                <a:spcPct val="120000"/>
              </a:lnSpc>
              <a:spcAft>
                <a:spcPts val="600"/>
              </a:spcAft>
              <a:buNone/>
            </a:pPr>
            <a:r>
              <a:rPr lang="en-US" sz="1200" b="1" i="0" dirty="0">
                <a:solidFill>
                  <a:srgbClr val="101012"/>
                </a:solidFill>
                <a:effectLst/>
                <a:latin typeface="Arial" panose="020B0604020202020204" pitchFamily="34" charset="0"/>
                <a:cs typeface="Arial" panose="020B0604020202020204" pitchFamily="34" charset="0"/>
              </a:rPr>
              <a:t>Grant Writing Support- </a:t>
            </a:r>
            <a:r>
              <a:rPr lang="en-US" sz="1200" b="0" i="0" dirty="0">
                <a:solidFill>
                  <a:srgbClr val="101012"/>
                </a:solidFill>
                <a:effectLst/>
                <a:latin typeface="Arial" panose="020B0604020202020204" pitchFamily="34" charset="0"/>
                <a:cs typeface="Arial" panose="020B0604020202020204" pitchFamily="34" charset="0"/>
              </a:rPr>
              <a:t>AI can assist in writing grant proposals by analyzing past successful applications and suggesting relevant content or formatting. This can save time and improve the quality of submissions</a:t>
            </a:r>
            <a:r>
              <a:rPr lang="en-US" sz="1100" b="0" i="0" dirty="0">
                <a:solidFill>
                  <a:srgbClr val="101012"/>
                </a:solidFill>
                <a:effectLst/>
                <a:latin typeface="Arial" panose="020B0604020202020204" pitchFamily="34" charset="0"/>
                <a:cs typeface="Arial" panose="020B0604020202020204" pitchFamily="34" charset="0"/>
              </a:rPr>
              <a:t>. </a:t>
            </a:r>
          </a:p>
          <a:p>
            <a:pPr marL="0" indent="0">
              <a:lnSpc>
                <a:spcPct val="120000"/>
              </a:lnSpc>
              <a:spcBef>
                <a:spcPts val="0"/>
              </a:spcBef>
              <a:buNone/>
            </a:pPr>
            <a:r>
              <a:rPr lang="en-US" sz="1200" b="1" i="0" dirty="0">
                <a:solidFill>
                  <a:srgbClr val="101012"/>
                </a:solidFill>
                <a:effectLst/>
                <a:latin typeface="Arial" panose="020B0604020202020204" pitchFamily="34" charset="0"/>
                <a:cs typeface="Arial" panose="020B0604020202020204" pitchFamily="34" charset="0"/>
              </a:rPr>
              <a:t>Conclusion Incorporating AI into fundraising strategies can lead to more effective campaigns, stronger donor relationships, and ultimately, increased funding. By leveraging these tools, non-profits can enhance their impact and better serve their communities</a:t>
            </a:r>
            <a:r>
              <a:rPr lang="en-US" sz="1200" b="0" i="0" dirty="0">
                <a:solidFill>
                  <a:srgbClr val="101012"/>
                </a:solidFill>
                <a:effectLst/>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C3543A64-4EF5-470E-847D-341F10F06C5F}" type="slidenum">
              <a:rPr lang="en-US" smtClean="0"/>
              <a:t>6</a:t>
            </a:fld>
            <a:endParaRPr lang="en-US" dirty="0"/>
          </a:p>
        </p:txBody>
      </p:sp>
    </p:spTree>
    <p:extLst>
      <p:ext uri="{BB962C8B-B14F-4D97-AF65-F5344CB8AC3E}">
        <p14:creationId xmlns:p14="http://schemas.microsoft.com/office/powerpoint/2010/main" val="2407464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543A64-4EF5-470E-847D-341F10F06C5F}" type="slidenum">
              <a:rPr lang="en-US" smtClean="0"/>
              <a:t>9</a:t>
            </a:fld>
            <a:endParaRPr lang="en-US" dirty="0"/>
          </a:p>
        </p:txBody>
      </p:sp>
    </p:spTree>
    <p:extLst>
      <p:ext uri="{BB962C8B-B14F-4D97-AF65-F5344CB8AC3E}">
        <p14:creationId xmlns:p14="http://schemas.microsoft.com/office/powerpoint/2010/main" val="3621642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Many models have free versions that would work for most, but you may be limited on number of queries or restricted to older models.  Start here Some have trial versions that you sign up for free, but pay after a time period. </a:t>
            </a:r>
          </a:p>
          <a:p>
            <a:r>
              <a:rPr lang="en-US" dirty="0">
                <a:latin typeface="Arial" panose="020B0604020202020204" pitchFamily="34" charset="0"/>
                <a:cs typeface="Arial" panose="020B0604020202020204" pitchFamily="34" charset="0"/>
              </a:rPr>
              <a:t>There are some aggregators out there where you can get a limited free version that gives you access to several models with the one subscription.  Upgrading to the Pro version gives access to more tools</a:t>
            </a:r>
          </a:p>
          <a:p>
            <a:r>
              <a:rPr lang="en-US" dirty="0">
                <a:latin typeface="Arial" panose="020B0604020202020204" pitchFamily="34" charset="0"/>
                <a:cs typeface="Arial" panose="020B0604020202020204" pitchFamily="34" charset="0"/>
              </a:rPr>
              <a:t>Most general paid models have around $20-30 monthly fees but it varies for specialized models</a:t>
            </a:r>
          </a:p>
          <a:p>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20203"/>
                </a:solidFill>
                <a:latin typeface="monumentgrotesk"/>
              </a:rPr>
              <a:t>Exceptions: Use an enterprise version/behind firewall or you can download models to your local machine.  When disconnected from the internet you could run queries using private data</a:t>
            </a:r>
            <a:endParaRPr lang="en-US" b="0" i="0" dirty="0">
              <a:solidFill>
                <a:srgbClr val="020203"/>
              </a:solidFill>
              <a:effectLst/>
              <a:latin typeface="monumentgrotesk"/>
            </a:endParaRPr>
          </a:p>
          <a:p>
            <a:endParaRPr lang="en-US"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C3543A64-4EF5-470E-847D-341F10F06C5F}" type="slidenum">
              <a:rPr lang="en-US" smtClean="0"/>
              <a:t>20</a:t>
            </a:fld>
            <a:endParaRPr lang="en-US"/>
          </a:p>
        </p:txBody>
      </p:sp>
    </p:spTree>
    <p:extLst>
      <p:ext uri="{BB962C8B-B14F-4D97-AF65-F5344CB8AC3E}">
        <p14:creationId xmlns:p14="http://schemas.microsoft.com/office/powerpoint/2010/main" val="5428701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78000"/>
            <a:lum/>
          </a:blip>
          <a:srcRect/>
          <a:stretch>
            <a:fillRect t="-17000" b="-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573B1-6F80-1551-78A1-B1FC9C581E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F695F8-B833-5D1D-9446-C7C3D72851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D86CB9-A6DB-D1A2-A798-6FC3C8F59541}"/>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5" name="Footer Placeholder 4">
            <a:extLst>
              <a:ext uri="{FF2B5EF4-FFF2-40B4-BE49-F238E27FC236}">
                <a16:creationId xmlns:a16="http://schemas.microsoft.com/office/drawing/2014/main" id="{6A33A753-9F49-C460-2F4E-84670A542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4F3500-39AE-EBBA-FD6A-A961F2482F94}"/>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308695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1653F-CD4E-51E6-ABFB-9CDD2FD65F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785A95-09A5-B974-7A41-0C0263A8EB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8A6988-D7DA-51BA-0BBE-893415D215A3}"/>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5" name="Footer Placeholder 4">
            <a:extLst>
              <a:ext uri="{FF2B5EF4-FFF2-40B4-BE49-F238E27FC236}">
                <a16:creationId xmlns:a16="http://schemas.microsoft.com/office/drawing/2014/main" id="{0AFF13B2-5AE1-7F7D-9759-B9724936FB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35CC68-8B59-CB49-A7E5-A06E24FEEBA5}"/>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3743747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24F620-9596-3F72-E35D-CCF13AA94C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078940-7BD8-3B73-E217-68C6C69D2F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06E6EE-6891-6E8B-51B5-2315497CD7E9}"/>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5" name="Footer Placeholder 4">
            <a:extLst>
              <a:ext uri="{FF2B5EF4-FFF2-40B4-BE49-F238E27FC236}">
                <a16:creationId xmlns:a16="http://schemas.microsoft.com/office/drawing/2014/main" id="{AE0BFE59-8DF3-404D-DB5F-7E7377C19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EF8142-E63B-EF38-997D-C9F8BAE816DE}"/>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489157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598B1-D26C-3DAB-809C-3770E0ED14BC}"/>
              </a:ext>
            </a:extLst>
          </p:cNvPr>
          <p:cNvSpPr>
            <a:spLocks noGrp="1"/>
          </p:cNvSpPr>
          <p:nvPr>
            <p:ph type="title"/>
          </p:nvPr>
        </p:nvSpPr>
        <p:spPr>
          <a:xfrm>
            <a:off x="838200" y="18255"/>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E213FEF-EA16-EC5A-D3B1-7496CEC8EA80}"/>
              </a:ext>
            </a:extLst>
          </p:cNvPr>
          <p:cNvSpPr>
            <a:spLocks noGrp="1"/>
          </p:cNvSpPr>
          <p:nvPr>
            <p:ph idx="1"/>
          </p:nvPr>
        </p:nvSpPr>
        <p:spPr>
          <a:xfrm>
            <a:off x="714375" y="1076325"/>
            <a:ext cx="10801350" cy="52800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087B88F-CC3E-E526-1A2A-08318755861D}"/>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5" name="Footer Placeholder 4">
            <a:extLst>
              <a:ext uri="{FF2B5EF4-FFF2-40B4-BE49-F238E27FC236}">
                <a16:creationId xmlns:a16="http://schemas.microsoft.com/office/drawing/2014/main" id="{CD5DF372-7CE0-E530-AB4C-BFE7DADE2C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1C96A2-E677-80E4-3079-1112F5A2AB20}"/>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376292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FA60F-187F-25AD-D5F6-28C8CF8D50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766BDB-9B89-8051-EEB8-B3C3E615A0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920AAE-CDB8-9FC9-0888-0F2900E28822}"/>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5" name="Footer Placeholder 4">
            <a:extLst>
              <a:ext uri="{FF2B5EF4-FFF2-40B4-BE49-F238E27FC236}">
                <a16:creationId xmlns:a16="http://schemas.microsoft.com/office/drawing/2014/main" id="{DF2BAE97-9CF7-DF71-828E-91B60463AA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80D06E-30E1-E797-0AB6-7745F8B9144B}"/>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438737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754C7-BFC4-A38D-FA7A-EE8DAF8FDB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949785-318D-D5E2-B844-15C850FA34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62DC78-F8C8-570E-13B4-25551E9110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80A954-1C4C-4B62-A37D-B93D16FA2244}"/>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6" name="Footer Placeholder 5">
            <a:extLst>
              <a:ext uri="{FF2B5EF4-FFF2-40B4-BE49-F238E27FC236}">
                <a16:creationId xmlns:a16="http://schemas.microsoft.com/office/drawing/2014/main" id="{C33FA3C8-C0E2-4902-226E-228B7FDBB6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535587-17A3-F8E8-C9A7-758D795EAA0F}"/>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1837292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23576-EEFE-C34D-E905-6C7116C755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5C7B5F-1A6A-A5F9-D979-D3FD4971D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4C5F6A-7EED-A0F4-0749-18AF4F774E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72E5B9-8D4A-6CD8-F520-EACC68F694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C1A965-90CC-3EB3-2050-8152A82A5B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8C56C5-78F9-4BF1-20B1-C3718A1D935E}"/>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8" name="Footer Placeholder 7">
            <a:extLst>
              <a:ext uri="{FF2B5EF4-FFF2-40B4-BE49-F238E27FC236}">
                <a16:creationId xmlns:a16="http://schemas.microsoft.com/office/drawing/2014/main" id="{A8AE5EC6-ECE8-8FC6-8A16-FC0DFDD9E1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535CBF-4729-C777-DC2B-6AD700D7DEC5}"/>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2845644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F0658-47E5-FD29-BC43-E377917465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09468F-2799-F58A-A455-ACA144318DBA}"/>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4" name="Footer Placeholder 3">
            <a:extLst>
              <a:ext uri="{FF2B5EF4-FFF2-40B4-BE49-F238E27FC236}">
                <a16:creationId xmlns:a16="http://schemas.microsoft.com/office/drawing/2014/main" id="{6BB3E99B-2539-5086-B279-81CA68197C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69D87B-4288-1D7D-9C3E-DE196F0E0D43}"/>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3867369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4DC67C-60BD-549E-DBFD-86C55315B855}"/>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3" name="Footer Placeholder 2">
            <a:extLst>
              <a:ext uri="{FF2B5EF4-FFF2-40B4-BE49-F238E27FC236}">
                <a16:creationId xmlns:a16="http://schemas.microsoft.com/office/drawing/2014/main" id="{1494F597-BD39-4E25-EAD1-35564798B0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0DD861-5377-378E-19DF-0AEF8D4764CD}"/>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46219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15502-3B46-FB08-58C8-65F3003697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914DD0-0314-3E43-3864-EAFDB33835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FC57C4-BF56-3583-D46B-039E2AD391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B86DFD-1E07-AC1D-1D14-910EA76E658D}"/>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6" name="Footer Placeholder 5">
            <a:extLst>
              <a:ext uri="{FF2B5EF4-FFF2-40B4-BE49-F238E27FC236}">
                <a16:creationId xmlns:a16="http://schemas.microsoft.com/office/drawing/2014/main" id="{3E9D3439-9791-1463-B362-6083AD063B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A9BA87-84E4-7C6F-B527-0F11DC4ED65C}"/>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12299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92423-B342-2D38-6ED2-3A37B106C2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64C8B4-7D46-8B3F-4EC6-8C54028D53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25BFCF-4B7A-C992-143A-11FBA863C9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A7FF98-4810-E319-1395-60CC8B8B7CDB}"/>
              </a:ext>
            </a:extLst>
          </p:cNvPr>
          <p:cNvSpPr>
            <a:spLocks noGrp="1"/>
          </p:cNvSpPr>
          <p:nvPr>
            <p:ph type="dt" sz="half" idx="10"/>
          </p:nvPr>
        </p:nvSpPr>
        <p:spPr/>
        <p:txBody>
          <a:bodyPr/>
          <a:lstStyle/>
          <a:p>
            <a:fld id="{3A38C6C3-D180-4B0C-A4C1-D8442C54974C}" type="datetimeFigureOut">
              <a:rPr lang="en-US" smtClean="0"/>
              <a:t>5/2/2025</a:t>
            </a:fld>
            <a:endParaRPr lang="en-US"/>
          </a:p>
        </p:txBody>
      </p:sp>
      <p:sp>
        <p:nvSpPr>
          <p:cNvPr id="6" name="Footer Placeholder 5">
            <a:extLst>
              <a:ext uri="{FF2B5EF4-FFF2-40B4-BE49-F238E27FC236}">
                <a16:creationId xmlns:a16="http://schemas.microsoft.com/office/drawing/2014/main" id="{0DA8B3D7-A790-D481-BFE5-6F62D60434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C3B994-310E-CF41-C0E4-77989D9A455A}"/>
              </a:ext>
            </a:extLst>
          </p:cNvPr>
          <p:cNvSpPr>
            <a:spLocks noGrp="1"/>
          </p:cNvSpPr>
          <p:nvPr>
            <p:ph type="sldNum" sz="quarter" idx="12"/>
          </p:nvPr>
        </p:nvSpPr>
        <p:spPr/>
        <p:txBody>
          <a:bodyPr/>
          <a:lstStyle/>
          <a:p>
            <a:fld id="{F0EE29E9-6A31-44AA-95BB-FB9AAA7DFB1C}" type="slidenum">
              <a:rPr lang="en-US" smtClean="0"/>
              <a:t>‹#›</a:t>
            </a:fld>
            <a:endParaRPr lang="en-US"/>
          </a:p>
        </p:txBody>
      </p:sp>
    </p:spTree>
    <p:extLst>
      <p:ext uri="{BB962C8B-B14F-4D97-AF65-F5344CB8AC3E}">
        <p14:creationId xmlns:p14="http://schemas.microsoft.com/office/powerpoint/2010/main" val="837295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alpha val="2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507302-6FC9-9888-9D6F-9B04557E6D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F4A2CE-FA47-5094-EDBA-0502177718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EE2D76-089A-2E7A-FF03-2CDC8101AD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38C6C3-D180-4B0C-A4C1-D8442C54974C}" type="datetimeFigureOut">
              <a:rPr lang="en-US" smtClean="0"/>
              <a:t>5/2/2025</a:t>
            </a:fld>
            <a:endParaRPr lang="en-US"/>
          </a:p>
        </p:txBody>
      </p:sp>
      <p:sp>
        <p:nvSpPr>
          <p:cNvPr id="5" name="Footer Placeholder 4">
            <a:extLst>
              <a:ext uri="{FF2B5EF4-FFF2-40B4-BE49-F238E27FC236}">
                <a16:creationId xmlns:a16="http://schemas.microsoft.com/office/drawing/2014/main" id="{F4544E19-B97A-0A2D-337C-C1C33C9867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E5DF41-7D05-FD51-D740-9199A376E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EE29E9-6A31-44AA-95BB-FB9AAA7DFB1C}" type="slidenum">
              <a:rPr lang="en-US" smtClean="0"/>
              <a:t>‹#›</a:t>
            </a:fld>
            <a:endParaRPr lang="en-US"/>
          </a:p>
        </p:txBody>
      </p:sp>
    </p:spTree>
    <p:extLst>
      <p:ext uri="{BB962C8B-B14F-4D97-AF65-F5344CB8AC3E}">
        <p14:creationId xmlns:p14="http://schemas.microsoft.com/office/powerpoint/2010/main" val="2214903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foundation.duke-energy.com/grants" TargetMode="External"/><Relationship Id="rId2" Type="http://schemas.openxmlformats.org/officeDocument/2006/relationships/hyperlink" Target="Duke%20Energy%20Foundation-CCR%20Alignment.docx" TargetMode="External"/><Relationship Id="rId1" Type="http://schemas.openxmlformats.org/officeDocument/2006/relationships/slideLayout" Target="../slideLayouts/slideLayout2.xml"/><Relationship Id="rId5" Type="http://schemas.openxmlformats.org/officeDocument/2006/relationships/hyperlink" Target="https://sumterunitedministries.org/" TargetMode="External"/><Relationship Id="rId4" Type="http://schemas.openxmlformats.org/officeDocument/2006/relationships/hyperlink" Target="https://www.e-2-d.org/partner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onebloc.org/sidebyside" TargetMode="External"/><Relationship Id="rId2" Type="http://schemas.openxmlformats.org/officeDocument/2006/relationships/hyperlink" Target="file:///C:\Users\Owner\Documents\Presentations\Colerain%20Hope\SBS%20Dater%20AI%20Executive%20Summary%20and%20Introduction.doc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SBS%20Dater%20AI%20Executive%20Summary%20and%20Introduction.doc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onebloc.kindful.com/?campaign=117727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onebloc.kindful.com/?campaign=1177275"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chatgpt.com/" TargetMode="External"/><Relationship Id="rId2" Type="http://schemas.openxmlformats.org/officeDocument/2006/relationships/hyperlink" Target="https://claude.ai/new" TargetMode="External"/><Relationship Id="rId1" Type="http://schemas.openxmlformats.org/officeDocument/2006/relationships/slideLayout" Target="../slideLayouts/slideLayout2.xml"/><Relationship Id="rId6" Type="http://schemas.openxmlformats.org/officeDocument/2006/relationships/hyperlink" Target="https://notebooklm.google/" TargetMode="External"/><Relationship Id="rId5" Type="http://schemas.openxmlformats.org/officeDocument/2006/relationships/hyperlink" Target="https://www.perplexity.ai/" TargetMode="External"/><Relationship Id="rId4" Type="http://schemas.openxmlformats.org/officeDocument/2006/relationships/hyperlink" Target="https://gemini.google.com/"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t="-17000" b="-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99E56-B962-6845-7FAE-A7F89C0B51FA}"/>
              </a:ext>
            </a:extLst>
          </p:cNvPr>
          <p:cNvSpPr>
            <a:spLocks noGrp="1"/>
          </p:cNvSpPr>
          <p:nvPr>
            <p:ph type="ctrTitle"/>
          </p:nvPr>
        </p:nvSpPr>
        <p:spPr>
          <a:xfrm>
            <a:off x="654423" y="611375"/>
            <a:ext cx="10685929" cy="2387600"/>
          </a:xfrm>
        </p:spPr>
        <p:txBody>
          <a:bodyPr>
            <a:normAutofit/>
          </a:bodyPr>
          <a:lstStyle/>
          <a:p>
            <a:r>
              <a:rPr lang="en-US" sz="5200" dirty="0">
                <a:latin typeface="Arial" panose="020B0604020202020204" pitchFamily="34" charset="0"/>
                <a:cs typeface="Arial" panose="020B0604020202020204" pitchFamily="34" charset="0"/>
              </a:rPr>
              <a:t>Introduction to Artificial Intelligence </a:t>
            </a:r>
            <a:br>
              <a:rPr lang="en-US" sz="5200" dirty="0">
                <a:latin typeface="Arial" panose="020B0604020202020204" pitchFamily="34" charset="0"/>
                <a:cs typeface="Arial" panose="020B0604020202020204" pitchFamily="34" charset="0"/>
              </a:rPr>
            </a:br>
            <a:r>
              <a:rPr lang="en-US" sz="5200" dirty="0">
                <a:latin typeface="Arial" panose="020B0604020202020204" pitchFamily="34" charset="0"/>
                <a:cs typeface="Arial" panose="020B0604020202020204" pitchFamily="34" charset="0"/>
              </a:rPr>
              <a:t>for Grant Writing</a:t>
            </a:r>
          </a:p>
        </p:txBody>
      </p:sp>
      <p:sp>
        <p:nvSpPr>
          <p:cNvPr id="3" name="Subtitle 2">
            <a:extLst>
              <a:ext uri="{FF2B5EF4-FFF2-40B4-BE49-F238E27FC236}">
                <a16:creationId xmlns:a16="http://schemas.microsoft.com/office/drawing/2014/main" id="{40FE5718-357B-1988-1CC0-2B41695BEF9C}"/>
              </a:ext>
            </a:extLst>
          </p:cNvPr>
          <p:cNvSpPr>
            <a:spLocks noGrp="1"/>
          </p:cNvSpPr>
          <p:nvPr>
            <p:ph type="subTitle" idx="1"/>
          </p:nvPr>
        </p:nvSpPr>
        <p:spPr>
          <a:xfrm>
            <a:off x="1524000" y="3573194"/>
            <a:ext cx="9144000" cy="1223889"/>
          </a:xfrm>
          <a:solidFill>
            <a:srgbClr val="63A4F7">
              <a:alpha val="80000"/>
            </a:srgbClr>
          </a:solidFill>
        </p:spPr>
        <p:txBody>
          <a:bodyPr>
            <a:normAutofit/>
          </a:bodyPr>
          <a:lstStyle/>
          <a:p>
            <a:endParaRPr lang="en-US" sz="1600" b="1" dirty="0"/>
          </a:p>
          <a:p>
            <a:r>
              <a:rPr lang="en-US" sz="3200" b="1" dirty="0"/>
              <a:t>Using AI For More Effective Grant Writing</a:t>
            </a:r>
            <a:endParaRPr lang="en-US" sz="3200" dirty="0"/>
          </a:p>
        </p:txBody>
      </p:sp>
    </p:spTree>
    <p:extLst>
      <p:ext uri="{BB962C8B-B14F-4D97-AF65-F5344CB8AC3E}">
        <p14:creationId xmlns:p14="http://schemas.microsoft.com/office/powerpoint/2010/main" val="3833702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C081C-8FB5-F137-F286-EBAFF2F6485C}"/>
              </a:ext>
            </a:extLst>
          </p:cNvPr>
          <p:cNvSpPr>
            <a:spLocks noGrp="1"/>
          </p:cNvSpPr>
          <p:nvPr>
            <p:ph type="title"/>
          </p:nvPr>
        </p:nvSpPr>
        <p:spPr/>
        <p:txBody>
          <a:bodyPr/>
          <a:lstStyle/>
          <a:p>
            <a:pPr>
              <a:lnSpc>
                <a:spcPct val="100000"/>
              </a:lnSpc>
            </a:pPr>
            <a:r>
              <a:rPr lang="en-US" b="1" i="0" dirty="0">
                <a:solidFill>
                  <a:srgbClr val="2E2F30"/>
                </a:solidFill>
                <a:effectLst/>
                <a:latin typeface="system-ui"/>
              </a:rPr>
              <a:t>Example of a Well-Crafted Prompt</a:t>
            </a:r>
            <a:endParaRPr lang="en-US" dirty="0"/>
          </a:p>
        </p:txBody>
      </p:sp>
      <p:sp>
        <p:nvSpPr>
          <p:cNvPr id="3" name="Content Placeholder 2">
            <a:extLst>
              <a:ext uri="{FF2B5EF4-FFF2-40B4-BE49-F238E27FC236}">
                <a16:creationId xmlns:a16="http://schemas.microsoft.com/office/drawing/2014/main" id="{22228DE0-B254-C2A9-2C27-11BAFFBD7590}"/>
              </a:ext>
            </a:extLst>
          </p:cNvPr>
          <p:cNvSpPr>
            <a:spLocks noGrp="1"/>
          </p:cNvSpPr>
          <p:nvPr>
            <p:ph idx="1"/>
          </p:nvPr>
        </p:nvSpPr>
        <p:spPr/>
        <p:txBody>
          <a:bodyPr>
            <a:normAutofit/>
          </a:bodyPr>
          <a:lstStyle/>
          <a:p>
            <a:pPr algn="l">
              <a:lnSpc>
                <a:spcPct val="100000"/>
              </a:lnSpc>
              <a:spcAft>
                <a:spcPts val="600"/>
              </a:spcAft>
              <a:buFont typeface="+mj-lt"/>
              <a:buAutoNum type="arabicPeriod"/>
            </a:pPr>
            <a:r>
              <a:rPr lang="en-US" i="0" dirty="0">
                <a:solidFill>
                  <a:srgbClr val="2E2F30"/>
                </a:solidFill>
                <a:effectLst/>
                <a:latin typeface="system-ui"/>
              </a:rPr>
              <a:t>Start with the goal: What do you want the AI to be and to do? Be clear about the role and task.</a:t>
            </a:r>
          </a:p>
          <a:p>
            <a:pPr algn="l">
              <a:lnSpc>
                <a:spcPct val="100000"/>
              </a:lnSpc>
              <a:spcAft>
                <a:spcPts val="600"/>
              </a:spcAft>
              <a:buFont typeface="+mj-lt"/>
              <a:buAutoNum type="arabicPeriod"/>
            </a:pPr>
            <a:r>
              <a:rPr lang="en-US" i="0" dirty="0">
                <a:solidFill>
                  <a:srgbClr val="2E2F30"/>
                </a:solidFill>
                <a:effectLst/>
                <a:latin typeface="system-ui"/>
              </a:rPr>
              <a:t>Add relevant context: Provide information that helps the AI tailor its response.</a:t>
            </a:r>
          </a:p>
          <a:p>
            <a:pPr algn="l">
              <a:lnSpc>
                <a:spcPct val="100000"/>
              </a:lnSpc>
              <a:spcAft>
                <a:spcPts val="600"/>
              </a:spcAft>
              <a:buFont typeface="+mj-lt"/>
              <a:buAutoNum type="arabicPeriod"/>
            </a:pPr>
            <a:r>
              <a:rPr lang="en-US" i="0" dirty="0">
                <a:solidFill>
                  <a:srgbClr val="2E2F30"/>
                </a:solidFill>
                <a:effectLst/>
                <a:latin typeface="system-ui"/>
              </a:rPr>
              <a:t>Specify the format or style: Mention if you want bullet points, a story, a table, code, etc.</a:t>
            </a:r>
          </a:p>
          <a:p>
            <a:pPr algn="l">
              <a:lnSpc>
                <a:spcPct val="100000"/>
              </a:lnSpc>
              <a:spcAft>
                <a:spcPts val="600"/>
              </a:spcAft>
              <a:buFont typeface="+mj-lt"/>
              <a:buAutoNum type="arabicPeriod"/>
            </a:pPr>
            <a:r>
              <a:rPr lang="en-US" i="0" dirty="0">
                <a:solidFill>
                  <a:srgbClr val="2E2F30"/>
                </a:solidFill>
                <a:effectLst/>
                <a:latin typeface="system-ui"/>
              </a:rPr>
              <a:t>Avoid overloading the AI: Focus on one task at a time to avoid confusing the model.</a:t>
            </a:r>
          </a:p>
          <a:p>
            <a:pPr algn="l">
              <a:lnSpc>
                <a:spcPct val="100000"/>
              </a:lnSpc>
              <a:spcAft>
                <a:spcPts val="600"/>
              </a:spcAft>
              <a:buFont typeface="+mj-lt"/>
              <a:buAutoNum type="arabicPeriod"/>
            </a:pPr>
            <a:r>
              <a:rPr lang="en-US" i="0" dirty="0">
                <a:solidFill>
                  <a:srgbClr val="2E2F30"/>
                </a:solidFill>
                <a:effectLst/>
                <a:latin typeface="system-ui"/>
              </a:rPr>
              <a:t>Experiment and refine: If the output isn’t what you expected, tweak the prompt and try again.</a:t>
            </a:r>
          </a:p>
          <a:p>
            <a:pPr marL="0" indent="0">
              <a:buNone/>
            </a:pPr>
            <a:endParaRPr lang="en-US" dirty="0"/>
          </a:p>
        </p:txBody>
      </p:sp>
    </p:spTree>
    <p:extLst>
      <p:ext uri="{BB962C8B-B14F-4D97-AF65-F5344CB8AC3E}">
        <p14:creationId xmlns:p14="http://schemas.microsoft.com/office/powerpoint/2010/main" val="3711643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E2010-E150-04F2-9EE7-3A90AE1A25EF}"/>
              </a:ext>
            </a:extLst>
          </p:cNvPr>
          <p:cNvSpPr>
            <a:spLocks noGrp="1"/>
          </p:cNvSpPr>
          <p:nvPr>
            <p:ph type="title"/>
          </p:nvPr>
        </p:nvSpPr>
        <p:spPr/>
        <p:txBody>
          <a:bodyPr>
            <a:normAutofit/>
          </a:bodyPr>
          <a:lstStyle/>
          <a:p>
            <a:r>
              <a:rPr lang="en-US" sz="4000" b="1" dirty="0"/>
              <a:t>CCR Case Study using Claude Sonnet 3.7</a:t>
            </a:r>
          </a:p>
        </p:txBody>
      </p:sp>
      <p:sp>
        <p:nvSpPr>
          <p:cNvPr id="3" name="Content Placeholder 2">
            <a:extLst>
              <a:ext uri="{FF2B5EF4-FFF2-40B4-BE49-F238E27FC236}">
                <a16:creationId xmlns:a16="http://schemas.microsoft.com/office/drawing/2014/main" id="{7D123E69-0A36-0166-9EB1-C0EA1016368D}"/>
              </a:ext>
            </a:extLst>
          </p:cNvPr>
          <p:cNvSpPr>
            <a:spLocks noGrp="1"/>
          </p:cNvSpPr>
          <p:nvPr>
            <p:ph idx="1"/>
          </p:nvPr>
        </p:nvSpPr>
        <p:spPr>
          <a:xfrm>
            <a:off x="585627" y="1078787"/>
            <a:ext cx="11229653" cy="5568593"/>
          </a:xfrm>
        </p:spPr>
        <p:txBody>
          <a:bodyPr>
            <a:normAutofit lnSpcReduction="10000"/>
          </a:bodyPr>
          <a:lstStyle/>
          <a:p>
            <a:pPr marL="0" marR="0">
              <a:lnSpc>
                <a:spcPct val="115000"/>
              </a:lnSpc>
              <a:spcAft>
                <a:spcPts val="800"/>
              </a:spcAft>
              <a:buNone/>
            </a:pPr>
            <a:r>
              <a:rPr lang="en-US" sz="2400" b="1" kern="100" dirty="0">
                <a:effectLst/>
                <a:latin typeface="Arial" panose="020B0604020202020204" pitchFamily="34" charset="0"/>
                <a:ea typeface="Calibri" panose="020F0502020204030204" pitchFamily="34" charset="0"/>
                <a:cs typeface="Arial" panose="020B0604020202020204" pitchFamily="34" charset="0"/>
              </a:rPr>
              <a:t>Understanding Donor Priorities Prompt</a:t>
            </a:r>
            <a:r>
              <a:rPr lang="en-US" sz="1800" b="1" kern="100" dirty="0">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2400" kern="100" dirty="0">
                <a:effectLst/>
                <a:latin typeface="Arial" panose="020B0604020202020204" pitchFamily="34" charset="0"/>
                <a:ea typeface="Calibri" panose="020F0502020204030204" pitchFamily="34" charset="0"/>
                <a:cs typeface="Arial" panose="020B0604020202020204" pitchFamily="34" charset="0"/>
              </a:rPr>
              <a:t>You are </a:t>
            </a:r>
            <a:r>
              <a:rPr lang="en-US" sz="2400" kern="100" dirty="0">
                <a:latin typeface="Arial" panose="020B0604020202020204" pitchFamily="34" charset="0"/>
                <a:ea typeface="Calibri" panose="020F0502020204030204" pitchFamily="34" charset="0"/>
                <a:cs typeface="Arial" panose="020B0604020202020204" pitchFamily="34" charset="0"/>
              </a:rPr>
              <a:t>a non-profit consultant with significant expertise in grant writing.  </a:t>
            </a:r>
            <a:r>
              <a:rPr lang="en-US" sz="2400" kern="100" dirty="0">
                <a:effectLst/>
                <a:latin typeface="Arial" panose="020B0604020202020204" pitchFamily="34" charset="0"/>
                <a:ea typeface="Calibri" panose="020F0502020204030204" pitchFamily="34" charset="0"/>
                <a:cs typeface="Arial" panose="020B0604020202020204" pitchFamily="34" charset="0"/>
              </a:rPr>
              <a:t>I need to understand [foundation/</a:t>
            </a:r>
            <a:r>
              <a:rPr lang="en-US" sz="2400"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donor name]</a:t>
            </a:r>
            <a:r>
              <a:rPr lang="en-US" sz="2400" kern="100" dirty="0">
                <a:effectLst/>
                <a:latin typeface="Arial" panose="020B0604020202020204" pitchFamily="34" charset="0"/>
                <a:ea typeface="Calibri" panose="020F0502020204030204" pitchFamily="34" charset="0"/>
                <a:cs typeface="Arial" panose="020B0604020202020204" pitchFamily="34" charset="0"/>
              </a:rPr>
              <a:t>'s funding priorities and preferences for our upcoming application. Their stated focus areas are</a:t>
            </a:r>
            <a:r>
              <a:rPr lang="en-US" sz="2400"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 [areas from website</a:t>
            </a:r>
            <a:r>
              <a:rPr lang="en-US" sz="2400" kern="100" dirty="0">
                <a:effectLst/>
                <a:latin typeface="Arial" panose="020B0604020202020204" pitchFamily="34" charset="0"/>
                <a:ea typeface="Calibri" panose="020F0502020204030204" pitchFamily="34" charset="0"/>
                <a:cs typeface="Arial" panose="020B0604020202020204" pitchFamily="34" charset="0"/>
              </a:rPr>
              <a:t>], but our research shows they may also value</a:t>
            </a:r>
            <a:r>
              <a:rPr lang="en-US" sz="2400"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 [other observed priorities]</a:t>
            </a:r>
            <a:r>
              <a:rPr lang="en-US" sz="2400" kern="100" dirty="0">
                <a:effectLst/>
                <a:latin typeface="Arial" panose="020B0604020202020204" pitchFamily="34" charset="0"/>
                <a:ea typeface="Calibri" panose="020F0502020204030204" pitchFamily="34" charset="0"/>
                <a:cs typeface="Arial" panose="020B0604020202020204" pitchFamily="34" charset="0"/>
              </a:rPr>
              <a:t>. Our mission is </a:t>
            </a:r>
            <a:r>
              <a:rPr lang="en-US" sz="2400"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[your mission statement</a:t>
            </a:r>
            <a:r>
              <a:rPr lang="en-US" sz="2400" kern="100" dirty="0">
                <a:effectLst/>
                <a:latin typeface="Arial" panose="020B0604020202020204" pitchFamily="34" charset="0"/>
                <a:ea typeface="Calibri" panose="020F0502020204030204" pitchFamily="34" charset="0"/>
                <a:cs typeface="Arial" panose="020B0604020202020204" pitchFamily="34" charset="0"/>
              </a:rPr>
              <a:t>]. Please analyze their recent grant history, public statements, and funding patterns to identify their unstated preferences, values, and what makes applications successful with them. Also analyze these recent grant recipients: </a:t>
            </a:r>
            <a:r>
              <a:rPr lang="en-US" sz="2400"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[list 3-5 organizations</a:t>
            </a:r>
            <a:r>
              <a:rPr lang="en-US" sz="2400" kern="100" dirty="0">
                <a:effectLst/>
                <a:latin typeface="Arial" panose="020B0604020202020204" pitchFamily="34" charset="0"/>
                <a:ea typeface="Calibri" panose="020F0502020204030204" pitchFamily="34" charset="0"/>
                <a:cs typeface="Arial" panose="020B0604020202020204" pitchFamily="34" charset="0"/>
              </a:rPr>
              <a:t>] to identify common elements we should incorporate.</a:t>
            </a:r>
          </a:p>
          <a:p>
            <a:pPr marL="0" marR="0">
              <a:lnSpc>
                <a:spcPct val="115000"/>
              </a:lnSpc>
              <a:spcAft>
                <a:spcPts val="800"/>
              </a:spcAft>
              <a:buNone/>
            </a:pPr>
            <a:r>
              <a:rPr lang="en-US" sz="18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Required Information</a:t>
            </a:r>
            <a:r>
              <a:rPr lang="en-US" sz="1800" b="1" kern="100" dirty="0">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15000"/>
              </a:lnSpc>
              <a:spcAft>
                <a:spcPts val="800"/>
              </a:spcAft>
              <a:buNone/>
            </a:pPr>
            <a:r>
              <a:rPr lang="en-US" sz="2000" b="1" kern="100" dirty="0">
                <a:effectLst/>
                <a:latin typeface="Arial" panose="020B0604020202020204" pitchFamily="34" charset="0"/>
                <a:ea typeface="Calibri" panose="020F0502020204030204" pitchFamily="34" charset="0"/>
                <a:cs typeface="Arial" panose="020B0604020202020204" pitchFamily="34" charset="0"/>
              </a:rPr>
              <a:t>Context:</a:t>
            </a:r>
            <a:r>
              <a:rPr lang="en-US" sz="2000" kern="100" dirty="0">
                <a:effectLst/>
                <a:latin typeface="Arial" panose="020B0604020202020204" pitchFamily="34" charset="0"/>
                <a:ea typeface="Calibri" panose="020F0502020204030204" pitchFamily="34" charset="0"/>
                <a:cs typeface="Arial" panose="020B0604020202020204" pitchFamily="34" charset="0"/>
              </a:rPr>
              <a:t>     This prompt helps you look beyond a funder's official statements to understand their actual funding patterns, which improves your alignment strategy and application approach.</a:t>
            </a:r>
          </a:p>
        </p:txBody>
      </p:sp>
    </p:spTree>
    <p:extLst>
      <p:ext uri="{BB962C8B-B14F-4D97-AF65-F5344CB8AC3E}">
        <p14:creationId xmlns:p14="http://schemas.microsoft.com/office/powerpoint/2010/main" val="4292265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68969-E75A-D6A2-4993-D4F4C5766FCD}"/>
              </a:ext>
            </a:extLst>
          </p:cNvPr>
          <p:cNvSpPr>
            <a:spLocks noGrp="1"/>
          </p:cNvSpPr>
          <p:nvPr>
            <p:ph type="title"/>
          </p:nvPr>
        </p:nvSpPr>
        <p:spPr>
          <a:xfrm>
            <a:off x="304801" y="18255"/>
            <a:ext cx="11577711" cy="1325563"/>
          </a:xfrm>
        </p:spPr>
        <p:txBody>
          <a:bodyPr>
            <a:normAutofit/>
          </a:bodyPr>
          <a:lstStyle/>
          <a:p>
            <a:r>
              <a:rPr lang="en-US" sz="4000" b="1" dirty="0">
                <a:hlinkClick r:id="rId2" action="ppaction://hlinkfile"/>
              </a:rPr>
              <a:t>Understanding Donor Priorities CCR Prompt Response</a:t>
            </a:r>
            <a:endParaRPr lang="en-US" sz="4000" dirty="0"/>
          </a:p>
        </p:txBody>
      </p:sp>
      <p:sp>
        <p:nvSpPr>
          <p:cNvPr id="3" name="Content Placeholder 2">
            <a:extLst>
              <a:ext uri="{FF2B5EF4-FFF2-40B4-BE49-F238E27FC236}">
                <a16:creationId xmlns:a16="http://schemas.microsoft.com/office/drawing/2014/main" id="{E400A463-BD6C-FB29-37B1-4E88D0465B9B}"/>
              </a:ext>
            </a:extLst>
          </p:cNvPr>
          <p:cNvSpPr>
            <a:spLocks noGrp="1"/>
          </p:cNvSpPr>
          <p:nvPr>
            <p:ph idx="1"/>
          </p:nvPr>
        </p:nvSpPr>
        <p:spPr>
          <a:xfrm>
            <a:off x="309488" y="1076325"/>
            <a:ext cx="11577711" cy="5633964"/>
          </a:xfrm>
        </p:spPr>
        <p:txBody>
          <a:bodyPr>
            <a:normAutofit fontScale="25000" lnSpcReduction="20000"/>
          </a:bodyPr>
          <a:lstStyle/>
          <a:p>
            <a:pPr marL="0" indent="0">
              <a:lnSpc>
                <a:spcPct val="120000"/>
              </a:lnSpc>
              <a:spcBef>
                <a:spcPts val="600"/>
              </a:spcBef>
              <a:buNone/>
            </a:pPr>
            <a:r>
              <a:rPr lang="en-US" sz="7200" kern="100" dirty="0">
                <a:effectLst/>
                <a:latin typeface="Arial" panose="020B0604020202020204" pitchFamily="34" charset="0"/>
                <a:ea typeface="Calibri" panose="020F0502020204030204" pitchFamily="34" charset="0"/>
                <a:cs typeface="Arial" panose="020B0604020202020204" pitchFamily="34" charset="0"/>
              </a:rPr>
              <a:t>You are professional non-profit consultant with extensive grant writing experience. Cincinnati Computer Cooperative (https://cincinnaticomputerreuse.org/) needs to understand Duke Energy Foundation's, </a:t>
            </a:r>
            <a:r>
              <a:rPr lang="en-US" sz="7200"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https://foundation.duke-energy.com/grants</a:t>
            </a:r>
            <a:r>
              <a:rPr lang="en-US" sz="7200" kern="100" dirty="0">
                <a:effectLst/>
                <a:latin typeface="Arial" panose="020B0604020202020204" pitchFamily="34" charset="0"/>
                <a:ea typeface="Calibri" panose="020F0502020204030204" pitchFamily="34" charset="0"/>
                <a:cs typeface="Arial" panose="020B0604020202020204" pitchFamily="34" charset="0"/>
              </a:rPr>
              <a:t>,  funding priorities and preferences for our upcoming application. Their stated focus areas are: Community revitalization and local economic development efforts: Economic recovery for customers and communities facing unprecedented challenges: Programs supporting a just transition for communities moving toward cleaner energy infrastructure: Initiatives supporting upward mobility for families and individuals in the communities we serve, and programs reducing structural barriers and promoting access to opportunity for underserved communities</a:t>
            </a:r>
          </a:p>
          <a:p>
            <a:pPr marL="0" marR="0">
              <a:lnSpc>
                <a:spcPct val="120000"/>
              </a:lnSpc>
              <a:spcBef>
                <a:spcPts val="600"/>
              </a:spcBef>
              <a:spcAft>
                <a:spcPts val="800"/>
              </a:spcAft>
              <a:buNone/>
            </a:pPr>
            <a:r>
              <a:rPr lang="en-US" sz="7200" kern="100" dirty="0">
                <a:effectLst/>
                <a:latin typeface="Arial" panose="020B0604020202020204" pitchFamily="34" charset="0"/>
                <a:ea typeface="Calibri" panose="020F0502020204030204" pitchFamily="34" charset="0"/>
                <a:cs typeface="Arial" panose="020B0604020202020204" pitchFamily="34" charset="0"/>
              </a:rPr>
              <a:t>Cincinnati Computer Reuse promotes digital equity by providing refurbished low-cost computers to students, job seekers, senior citizens, and nonprofits in Greater Cincinnati, which allows them to fully participate in education, the economy, and society in general. In addition, CCR promotes resource conservation by providing businesses with a secure, environmentally responsible option for disposing of unneeded tech equipment, which in turn increases the local reuse and recycling rates while keeping potentially hazardous materials out of landfills.</a:t>
            </a:r>
          </a:p>
          <a:p>
            <a:pPr marL="0" marR="0" indent="0">
              <a:lnSpc>
                <a:spcPct val="120000"/>
              </a:lnSpc>
              <a:spcBef>
                <a:spcPts val="600"/>
              </a:spcBef>
              <a:spcAft>
                <a:spcPts val="800"/>
              </a:spcAft>
              <a:buNone/>
            </a:pPr>
            <a:r>
              <a:rPr lang="en-US" sz="7200" kern="100" dirty="0">
                <a:effectLst/>
                <a:latin typeface="Arial" panose="020B0604020202020204" pitchFamily="34" charset="0"/>
                <a:ea typeface="Calibri" panose="020F0502020204030204" pitchFamily="34" charset="0"/>
                <a:cs typeface="Arial" panose="020B0604020202020204" pitchFamily="34" charset="0"/>
              </a:rPr>
              <a:t>Please analyze their recent grant history, public statements, and funding patterns to identify their unstated preferences, values, and what makes applications successful with them. Also analyze these recent grant recipients: Share the Light Fund, </a:t>
            </a:r>
            <a:r>
              <a:rPr lang="en-US" sz="7200"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tooltip="Eliminate the Digital Divide"/>
              </a:rPr>
              <a:t>Eliminate the Digital Divide</a:t>
            </a:r>
            <a:r>
              <a:rPr lang="en-US" sz="7200" kern="100" dirty="0">
                <a:effectLst/>
                <a:latin typeface="Arial" panose="020B0604020202020204" pitchFamily="34" charset="0"/>
                <a:ea typeface="Calibri" panose="020F0502020204030204" pitchFamily="34" charset="0"/>
                <a:cs typeface="Arial" panose="020B0604020202020204" pitchFamily="34" charset="0"/>
              </a:rPr>
              <a:t>, Aging of Pasco-Pinellas, </a:t>
            </a:r>
            <a:r>
              <a:rPr lang="en-US" sz="7200"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5"/>
              </a:rPr>
              <a:t>Sumter United Ministries</a:t>
            </a:r>
            <a:r>
              <a:rPr lang="en-US" sz="7200" kern="100" dirty="0">
                <a:effectLst/>
                <a:latin typeface="Arial" panose="020B0604020202020204" pitchFamily="34" charset="0"/>
                <a:ea typeface="Calibri" panose="020F0502020204030204" pitchFamily="34" charset="0"/>
                <a:cs typeface="Arial" panose="020B0604020202020204" pitchFamily="34" charset="0"/>
              </a:rPr>
              <a:t>.to identify common elements Cincinnati Computer Cooperative should incorporate.  </a:t>
            </a:r>
          </a:p>
          <a:p>
            <a:pPr marL="0" indent="0">
              <a:buNone/>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69145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648C9-B734-0C04-44B2-2C34AD0462BA}"/>
              </a:ext>
            </a:extLst>
          </p:cNvPr>
          <p:cNvSpPr>
            <a:spLocks noGrp="1"/>
          </p:cNvSpPr>
          <p:nvPr>
            <p:ph type="title"/>
          </p:nvPr>
        </p:nvSpPr>
        <p:spPr>
          <a:xfrm>
            <a:off x="838200" y="51174"/>
            <a:ext cx="10515600" cy="1325563"/>
          </a:xfrm>
        </p:spPr>
        <p:txBody>
          <a:bodyPr>
            <a:normAutofit/>
          </a:bodyPr>
          <a:lstStyle/>
          <a:p>
            <a:r>
              <a:rPr lang="en-US" sz="3600" b="1" kern="100" dirty="0">
                <a:effectLst/>
                <a:latin typeface="Arial" panose="020B0604020202020204" pitchFamily="34" charset="0"/>
                <a:ea typeface="Calibri" panose="020F0502020204030204" pitchFamily="34" charset="0"/>
                <a:cs typeface="Arial" panose="020B0604020202020204" pitchFamily="34" charset="0"/>
                <a:hlinkClick r:id="rId2" action="ppaction://hlinkfile"/>
              </a:rPr>
              <a:t>Executive Summary &amp; Introduction</a:t>
            </a:r>
            <a:r>
              <a:rPr lang="en-US" sz="3600" b="1" kern="100" dirty="0">
                <a:latin typeface="Arial" panose="020B0604020202020204" pitchFamily="34" charset="0"/>
                <a:ea typeface="Calibri" panose="020F0502020204030204" pitchFamily="34" charset="0"/>
                <a:cs typeface="Arial" panose="020B0604020202020204" pitchFamily="34" charset="0"/>
                <a:hlinkClick r:id="rId2" action="ppaction://hlinkfile"/>
              </a:rPr>
              <a:t> Prompt</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798661A-D7A0-CD73-8D01-176C7E61A84D}"/>
              </a:ext>
            </a:extLst>
          </p:cNvPr>
          <p:cNvSpPr>
            <a:spLocks noGrp="1"/>
          </p:cNvSpPr>
          <p:nvPr>
            <p:ph idx="1"/>
          </p:nvPr>
        </p:nvSpPr>
        <p:spPr>
          <a:xfrm>
            <a:off x="838200" y="1376737"/>
            <a:ext cx="10515600" cy="4800226"/>
          </a:xfrm>
        </p:spPr>
        <p:txBody>
          <a:bodyPr>
            <a:normAutofit fontScale="92500"/>
          </a:bodyPr>
          <a:lstStyle/>
          <a:p>
            <a:pPr marL="0" marR="0">
              <a:lnSpc>
                <a:spcPct val="115000"/>
              </a:lnSpc>
              <a:spcAft>
                <a:spcPts val="800"/>
              </a:spcAft>
              <a:buNone/>
            </a:pPr>
            <a:r>
              <a:rPr lang="en-US" sz="2000" kern="100" dirty="0">
                <a:effectLst/>
                <a:latin typeface="Arial" panose="020B0604020202020204" pitchFamily="34" charset="0"/>
                <a:ea typeface="Calibri" panose="020F0502020204030204" pitchFamily="34" charset="0"/>
                <a:cs typeface="Arial" panose="020B0604020202020204" pitchFamily="34" charset="0"/>
              </a:rPr>
              <a:t>You are a professional copywriter specializing in non-profit communications.  Side by Side (</a:t>
            </a:r>
            <a:r>
              <a:rPr lang="en-US" sz="2000" kern="100" dirty="0">
                <a:latin typeface="Arial" panose="020B0604020202020204" pitchFamily="34" charset="0"/>
                <a:ea typeface="Calibri" panose="020F0502020204030204" pitchFamily="34" charset="0"/>
                <a:cs typeface="Arial" panose="020B0604020202020204" pitchFamily="34" charset="0"/>
              </a:rPr>
              <a:t>(</a:t>
            </a:r>
            <a:r>
              <a:rPr lang="en-US" sz="2000" kern="100" dirty="0">
                <a:latin typeface="Arial" panose="020B0604020202020204" pitchFamily="34" charset="0"/>
                <a:ea typeface="Calibri" panose="020F0502020204030204" pitchFamily="34" charset="0"/>
                <a:cs typeface="Arial" panose="020B0604020202020204" pitchFamily="34" charset="0"/>
                <a:hlinkClick r:id="rId3"/>
              </a:rPr>
              <a:t>https://www.onebloc.org/sidebyside</a:t>
            </a:r>
            <a:r>
              <a:rPr lang="en-US" sz="2000" kern="100" dirty="0">
                <a:latin typeface="Arial" panose="020B0604020202020204" pitchFamily="34" charset="0"/>
                <a:ea typeface="Calibri" panose="020F0502020204030204" pitchFamily="34" charset="0"/>
                <a:cs typeface="Arial" panose="020B0604020202020204" pitchFamily="34" charset="0"/>
              </a:rPr>
              <a:t>)</a:t>
            </a:r>
            <a:r>
              <a:rPr lang="en-US" sz="2000" kern="100" dirty="0">
                <a:effectLst/>
                <a:latin typeface="Arial" panose="020B0604020202020204" pitchFamily="34" charset="0"/>
                <a:ea typeface="Calibri" panose="020F0502020204030204" pitchFamily="34" charset="0"/>
                <a:cs typeface="Arial" panose="020B0604020202020204" pitchFamily="34" charset="0"/>
              </a:rPr>
              <a:t> needs to write a compelling executive summary and introduction for a grant application to the Dater Foundation (http://daterfoundation.org/). The grant focuses on underserved community youth literacy and food insecurity. Our project aims to provide after school tutoring with a mentor they can trust and a full meal for primarily low-income students, often with difficult family circumstances, who have been nominated by their teachers for additional academic help, to achieve the provision of a solid nutritional meal (maybe their only one of the day), improve their academic abilities, and develop a relationship with a caring mentor.  Please craft language, with a 500 word limit ,that clearly communicates our purpose, approach, and expected impact while aligning with this funder's known priorities.</a:t>
            </a:r>
          </a:p>
          <a:p>
            <a:pPr marL="0" marR="0" lvl="0" indent="0">
              <a:lnSpc>
                <a:spcPct val="115000"/>
              </a:lnSpc>
              <a:spcAft>
                <a:spcPts val="800"/>
              </a:spcAft>
              <a:buNone/>
            </a:pPr>
            <a:r>
              <a:rPr lang="en-US" sz="2100" b="1" kern="100" dirty="0">
                <a:effectLst/>
                <a:latin typeface="Arial" panose="020B0604020202020204" pitchFamily="34" charset="0"/>
                <a:ea typeface="Calibri" panose="020F0502020204030204" pitchFamily="34" charset="0"/>
                <a:cs typeface="Arial" panose="020B0604020202020204" pitchFamily="34" charset="0"/>
              </a:rPr>
              <a:t>Context:     The executive summary is often the first (and sometimes only) section read by reviewers, making it crucial for establishing your case for support.</a:t>
            </a:r>
          </a:p>
          <a:p>
            <a:endParaRPr lang="en-US" dirty="0"/>
          </a:p>
        </p:txBody>
      </p:sp>
    </p:spTree>
    <p:extLst>
      <p:ext uri="{BB962C8B-B14F-4D97-AF65-F5344CB8AC3E}">
        <p14:creationId xmlns:p14="http://schemas.microsoft.com/office/powerpoint/2010/main" val="3274070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7A737-BB56-6CE9-DFAD-8C8E37D0A7A5}"/>
              </a:ext>
            </a:extLst>
          </p:cNvPr>
          <p:cNvSpPr>
            <a:spLocks noGrp="1"/>
          </p:cNvSpPr>
          <p:nvPr>
            <p:ph type="title"/>
          </p:nvPr>
        </p:nvSpPr>
        <p:spPr/>
        <p:txBody>
          <a:bodyPr/>
          <a:lstStyle/>
          <a:p>
            <a:r>
              <a:rPr lang="en-US" sz="4400" b="1" kern="100" dirty="0">
                <a:effectLst/>
                <a:latin typeface="Arial" panose="020B0604020202020204" pitchFamily="34" charset="0"/>
                <a:ea typeface="Calibri" panose="020F0502020204030204" pitchFamily="34" charset="0"/>
                <a:cs typeface="Arial" panose="020B0604020202020204" pitchFamily="34" charset="0"/>
                <a:hlinkClick r:id="rId2" action="ppaction://hlinkfile"/>
              </a:rPr>
              <a:t>SBS/Dater Executive Summary</a:t>
            </a:r>
            <a:endParaRPr lang="en-US" dirty="0"/>
          </a:p>
        </p:txBody>
      </p:sp>
      <p:sp>
        <p:nvSpPr>
          <p:cNvPr id="3" name="Content Placeholder 2">
            <a:extLst>
              <a:ext uri="{FF2B5EF4-FFF2-40B4-BE49-F238E27FC236}">
                <a16:creationId xmlns:a16="http://schemas.microsoft.com/office/drawing/2014/main" id="{F95A1945-BEDD-E4C0-5626-FB3751D62561}"/>
              </a:ext>
            </a:extLst>
          </p:cNvPr>
          <p:cNvSpPr>
            <a:spLocks noGrp="1"/>
          </p:cNvSpPr>
          <p:nvPr>
            <p:ph idx="1"/>
          </p:nvPr>
        </p:nvSpPr>
        <p:spPr/>
        <p:txBody>
          <a:bodyPr>
            <a:normAutofit fontScale="85000" lnSpcReduction="10000"/>
          </a:bodyPr>
          <a:lstStyle/>
          <a:p>
            <a:pPr marL="0" marR="0">
              <a:lnSpc>
                <a:spcPct val="115000"/>
              </a:lnSpc>
              <a:spcAft>
                <a:spcPts val="800"/>
              </a:spcAft>
              <a:buNone/>
            </a:pPr>
            <a:r>
              <a:rPr lang="en-US" sz="1800" b="1" kern="100" dirty="0">
                <a:effectLst/>
                <a:latin typeface="Arial" panose="020B0604020202020204" pitchFamily="34" charset="0"/>
                <a:ea typeface="Calibri" panose="020F0502020204030204" pitchFamily="34" charset="0"/>
                <a:cs typeface="Arial" panose="020B0604020202020204" pitchFamily="34" charset="0"/>
              </a:rPr>
              <a:t>EXECUTIVE SUMMARY</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Side by Side requests $XX,XXX from the Charles H. Dater Foundation to support </a:t>
            </a:r>
            <a:r>
              <a:rPr lang="en-US" sz="1800" b="1" kern="100" dirty="0">
                <a:effectLst/>
                <a:latin typeface="Arial" panose="020B0604020202020204" pitchFamily="34" charset="0"/>
                <a:ea typeface="Calibri" panose="020F0502020204030204" pitchFamily="34" charset="0"/>
                <a:cs typeface="Arial" panose="020B0604020202020204" pitchFamily="34" charset="0"/>
              </a:rPr>
              <a:t>ALLSTARS TUTORING AND MENTORING</a:t>
            </a:r>
            <a:r>
              <a:rPr lang="en-US" sz="1800" kern="100" dirty="0">
                <a:effectLst/>
                <a:latin typeface="Arial" panose="020B0604020202020204" pitchFamily="34" charset="0"/>
                <a:ea typeface="Calibri" panose="020F0502020204030204" pitchFamily="34" charset="0"/>
                <a:cs typeface="Arial" panose="020B0604020202020204" pitchFamily="34" charset="0"/>
              </a:rPr>
              <a:t>, an integrated literacy and nutrition program serving underserved youth in Greater Colerain. This initiative simultaneously addresses academic achievement gaps and food insecurity among vulnerable children through weekly after-school sessions. Teacher-nominated students receive personalized tutoring from consistent mentors, paired with nutritious meals—often providing what may be their only complete meal of the day.</a:t>
            </a:r>
          </a:p>
          <a:p>
            <a:pPr marL="0" marR="0">
              <a:lnSpc>
                <a:spcPct val="115000"/>
              </a:lnSpc>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This program directly aligns with the Dater Foundation's commitment to youth development, education, and social services. Our evidence-based approach combines proven literacy intervention strategies with trauma-informed mentorship practices to nurture the whole child—intellectually, physically, and emotionally.</a:t>
            </a:r>
          </a:p>
          <a:p>
            <a:pPr marL="0" marR="0">
              <a:lnSpc>
                <a:spcPct val="115000"/>
              </a:lnSpc>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In the 2025-2026 academic year, we will serve 50 third through fifth grade students through weekly 1.5-hour sessions, providing 2,625 tutoring hours and 1,750 nutritious meals. Based on previous outcomes, we project 85% of participants will demonstrate measurable improvement in reading proficiency and 90% will report enhanced academic confidence.</a:t>
            </a:r>
          </a:p>
          <a:p>
            <a:pPr marL="0" marR="0" indent="0">
              <a:lnSpc>
                <a:spcPct val="115000"/>
              </a:lnSpc>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Through this strategic partnership, the Dater Foundation will help transform both academic trajectories and food security for our community's most vulnerable youth, creating lasting impact that extends beyond the classroom into their homes and futures.</a:t>
            </a:r>
          </a:p>
          <a:p>
            <a:pPr marL="0" indent="0">
              <a:buNone/>
            </a:pPr>
            <a:endParaRPr lang="en-US" dirty="0"/>
          </a:p>
        </p:txBody>
      </p:sp>
    </p:spTree>
    <p:extLst>
      <p:ext uri="{BB962C8B-B14F-4D97-AF65-F5344CB8AC3E}">
        <p14:creationId xmlns:p14="http://schemas.microsoft.com/office/powerpoint/2010/main" val="1633416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40DB8-B024-E44D-41C0-3D2BE6C6D452}"/>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Iteration to Improve Responses</a:t>
            </a:r>
          </a:p>
        </p:txBody>
      </p:sp>
      <p:sp>
        <p:nvSpPr>
          <p:cNvPr id="3" name="Content Placeholder 2">
            <a:extLst>
              <a:ext uri="{FF2B5EF4-FFF2-40B4-BE49-F238E27FC236}">
                <a16:creationId xmlns:a16="http://schemas.microsoft.com/office/drawing/2014/main" id="{80CADAFA-D242-566C-4B58-65A722DD8E94}"/>
              </a:ext>
            </a:extLst>
          </p:cNvPr>
          <p:cNvSpPr>
            <a:spLocks noGrp="1"/>
          </p:cNvSpPr>
          <p:nvPr>
            <p:ph idx="1"/>
          </p:nvPr>
        </p:nvSpPr>
        <p:spPr/>
        <p:txBody>
          <a:bodyPr>
            <a:normAutofit/>
          </a:bodyPr>
          <a:lstStyle/>
          <a:p>
            <a:pPr marL="0" indent="0">
              <a:buNone/>
            </a:pPr>
            <a:r>
              <a:rPr lang="en-US" sz="2000" dirty="0">
                <a:solidFill>
                  <a:srgbClr val="141414"/>
                </a:solidFill>
                <a:latin typeface="Arial" panose="020B0604020202020204" pitchFamily="34" charset="0"/>
                <a:cs typeface="Arial" panose="020B0604020202020204" pitchFamily="34" charset="0"/>
              </a:rPr>
              <a:t>Original Prompt:  Duke Energy Alignment</a:t>
            </a:r>
          </a:p>
          <a:p>
            <a:pPr marL="0" indent="0">
              <a:buNone/>
            </a:pPr>
            <a:r>
              <a:rPr lang="en-US" sz="2000" dirty="0">
                <a:solidFill>
                  <a:srgbClr val="141414"/>
                </a:solidFill>
                <a:latin typeface="Arial" panose="020B0604020202020204" pitchFamily="34" charset="0"/>
                <a:cs typeface="Arial" panose="020B0604020202020204" pitchFamily="34" charset="0"/>
              </a:rPr>
              <a:t>Follow Up Prompt</a:t>
            </a:r>
          </a:p>
          <a:p>
            <a:pPr marL="0" indent="0">
              <a:buNone/>
            </a:pPr>
            <a:r>
              <a:rPr lang="en-US" sz="2000" dirty="0">
                <a:solidFill>
                  <a:srgbClr val="141414"/>
                </a:solidFill>
                <a:latin typeface="Arial" panose="020B0604020202020204" pitchFamily="34" charset="0"/>
                <a:cs typeface="Arial" panose="020B0604020202020204" pitchFamily="34" charset="0"/>
              </a:rPr>
              <a:t>Create</a:t>
            </a:r>
            <a:r>
              <a:rPr lang="en-US" sz="2000" i="0" dirty="0">
                <a:solidFill>
                  <a:srgbClr val="141414"/>
                </a:solidFill>
                <a:effectLst/>
                <a:latin typeface="Arial" panose="020B0604020202020204" pitchFamily="34" charset="0"/>
                <a:cs typeface="Arial" panose="020B0604020202020204" pitchFamily="34" charset="0"/>
              </a:rPr>
              <a:t> a one-page document to present to Duke Energy Foundation during their site visit. Provide compelling text that demonstrates the alignment between Cincinnati Computer Reuse and the Duke Energy Foundation</a:t>
            </a:r>
          </a:p>
          <a:p>
            <a:pPr marL="0" indent="0">
              <a:buNone/>
            </a:pPr>
            <a:r>
              <a:rPr lang="en-US" sz="2000" i="0" dirty="0">
                <a:solidFill>
                  <a:srgbClr val="141414"/>
                </a:solidFill>
                <a:effectLst/>
                <a:latin typeface="Arial" panose="020B0604020202020204" pitchFamily="34" charset="0"/>
                <a:cs typeface="Arial" panose="020B0604020202020204" pitchFamily="34" charset="0"/>
              </a:rPr>
              <a:t>Iteration 1</a:t>
            </a:r>
          </a:p>
          <a:p>
            <a:pPr marL="457200" lvl="1" indent="0">
              <a:buNone/>
            </a:pPr>
            <a:r>
              <a:rPr lang="en-US" sz="1600" i="0" dirty="0">
                <a:solidFill>
                  <a:srgbClr val="141414"/>
                </a:solidFill>
                <a:effectLst/>
                <a:latin typeface="Arial" panose="020B0604020202020204" pitchFamily="34" charset="0"/>
                <a:cs typeface="Arial" panose="020B0604020202020204" pitchFamily="34" charset="0"/>
              </a:rPr>
              <a:t>Can you incorporate the following statistics in the document 14, 811 computers refurbished and resold;, 5, 085177+ pounds of computers kept out of landfill; 148,312 volunteer hours refurbishing and recycling computers</a:t>
            </a:r>
          </a:p>
          <a:p>
            <a:pPr marL="0" indent="0">
              <a:buNone/>
            </a:pPr>
            <a:r>
              <a:rPr lang="en-US" sz="2000" i="0" dirty="0">
                <a:solidFill>
                  <a:srgbClr val="141414"/>
                </a:solidFill>
                <a:effectLst/>
                <a:latin typeface="Arial" panose="020B0604020202020204" pitchFamily="34" charset="0"/>
                <a:cs typeface="Arial" panose="020B0604020202020204" pitchFamily="34" charset="0"/>
              </a:rPr>
              <a:t>Iteration 2</a:t>
            </a:r>
          </a:p>
          <a:p>
            <a:pPr marL="457200" lvl="1" indent="0">
              <a:buNone/>
            </a:pPr>
            <a:r>
              <a:rPr lang="en-US" sz="1600" i="0" dirty="0">
                <a:solidFill>
                  <a:srgbClr val="141414"/>
                </a:solidFill>
                <a:effectLst/>
                <a:latin typeface="Arial" panose="020B0604020202020204" pitchFamily="34" charset="0"/>
                <a:cs typeface="Arial" panose="020B0604020202020204" pitchFamily="34" charset="0"/>
              </a:rPr>
              <a:t>Can you recreate this one page document. Please do not use any information </a:t>
            </a:r>
            <a:r>
              <a:rPr lang="en-US" sz="1600" i="1" dirty="0">
                <a:solidFill>
                  <a:srgbClr val="141414"/>
                </a:solidFill>
                <a:effectLst/>
                <a:latin typeface="Arial" panose="020B0604020202020204" pitchFamily="34" charset="0"/>
                <a:cs typeface="Arial" panose="020B0604020202020204" pitchFamily="34" charset="0"/>
              </a:rPr>
              <a:t>(testimonial, example) </a:t>
            </a:r>
            <a:r>
              <a:rPr lang="en-US" sz="1600" i="0" dirty="0">
                <a:solidFill>
                  <a:srgbClr val="141414"/>
                </a:solidFill>
                <a:effectLst/>
                <a:latin typeface="Arial" panose="020B0604020202020204" pitchFamily="34" charset="0"/>
                <a:cs typeface="Arial" panose="020B0604020202020204" pitchFamily="34" charset="0"/>
              </a:rPr>
              <a:t>that you made up, but you can use any additional information that can be found on this website https://cincinnaticomputerreuse.org/</a:t>
            </a:r>
          </a:p>
          <a:p>
            <a:pPr marL="514350" indent="-514350">
              <a:buFont typeface="+mj-lt"/>
              <a:buAutoNum type="arabicPeriod"/>
            </a:pPr>
            <a:endParaRPr lang="en-US" dirty="0"/>
          </a:p>
        </p:txBody>
      </p:sp>
    </p:spTree>
    <p:extLst>
      <p:ext uri="{BB962C8B-B14F-4D97-AF65-F5344CB8AC3E}">
        <p14:creationId xmlns:p14="http://schemas.microsoft.com/office/powerpoint/2010/main" val="2992004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9F615-94EE-1532-7F15-80E1D2475A87}"/>
              </a:ext>
            </a:extLst>
          </p:cNvPr>
          <p:cNvSpPr>
            <a:spLocks noGrp="1"/>
          </p:cNvSpPr>
          <p:nvPr>
            <p:ph type="title"/>
          </p:nvPr>
        </p:nvSpPr>
        <p:spPr/>
        <p:txBody>
          <a:bodyPr/>
          <a:lstStyle/>
          <a:p>
            <a:r>
              <a:rPr lang="en-US" b="1" dirty="0"/>
              <a:t>Setting the tone to match you</a:t>
            </a:r>
          </a:p>
        </p:txBody>
      </p:sp>
      <p:sp>
        <p:nvSpPr>
          <p:cNvPr id="3" name="Content Placeholder 2">
            <a:extLst>
              <a:ext uri="{FF2B5EF4-FFF2-40B4-BE49-F238E27FC236}">
                <a16:creationId xmlns:a16="http://schemas.microsoft.com/office/drawing/2014/main" id="{EFFC4247-DD1B-105B-AF47-BEBCF058F259}"/>
              </a:ext>
            </a:extLst>
          </p:cNvPr>
          <p:cNvSpPr>
            <a:spLocks noGrp="1"/>
          </p:cNvSpPr>
          <p:nvPr>
            <p:ph idx="1"/>
          </p:nvPr>
        </p:nvSpPr>
        <p:spPr>
          <a:xfrm>
            <a:off x="714375" y="1076325"/>
            <a:ext cx="10801350" cy="5577693"/>
          </a:xfrm>
        </p:spPr>
        <p:txBody>
          <a:bodyPr>
            <a:normAutofit fontScale="77500" lnSpcReduction="20000"/>
          </a:bodyPr>
          <a:lstStyle/>
          <a:p>
            <a:pPr marL="0" indent="0">
              <a:buNone/>
            </a:pPr>
            <a:r>
              <a:rPr lang="en-US" sz="3600" dirty="0"/>
              <a:t>Prompt</a:t>
            </a:r>
          </a:p>
          <a:p>
            <a:r>
              <a:rPr lang="en-US" sz="3600" dirty="0"/>
              <a:t>“As a professional copy writer, please take the following text and make it ……..”</a:t>
            </a:r>
          </a:p>
          <a:p>
            <a:pPr lvl="1"/>
            <a:r>
              <a:rPr lang="en-US" sz="3100" dirty="0"/>
              <a:t>More professional </a:t>
            </a:r>
          </a:p>
          <a:p>
            <a:pPr lvl="1"/>
            <a:r>
              <a:rPr lang="en-US" sz="3100" dirty="0"/>
              <a:t>Friendly</a:t>
            </a:r>
          </a:p>
          <a:p>
            <a:pPr lvl="1"/>
            <a:r>
              <a:rPr lang="en-US" sz="3100" dirty="0"/>
              <a:t>Compassionate</a:t>
            </a:r>
          </a:p>
          <a:p>
            <a:pPr lvl="1"/>
            <a:r>
              <a:rPr lang="en-US" sz="3100" dirty="0"/>
              <a:t>Compelling</a:t>
            </a:r>
          </a:p>
          <a:p>
            <a:pPr lvl="1"/>
            <a:r>
              <a:rPr lang="en-US" sz="3100" dirty="0"/>
              <a:t>Humorous………</a:t>
            </a:r>
          </a:p>
          <a:p>
            <a:pPr lvl="1"/>
            <a:endParaRPr lang="en-US" dirty="0"/>
          </a:p>
          <a:p>
            <a:pPr algn="l" rtl="0">
              <a:lnSpc>
                <a:spcPct val="100000"/>
              </a:lnSpc>
              <a:spcBef>
                <a:spcPts val="0"/>
              </a:spcBef>
              <a:buNone/>
            </a:pPr>
            <a:r>
              <a:rPr lang="en-US" sz="2600" i="0" dirty="0">
                <a:solidFill>
                  <a:srgbClr val="000000"/>
                </a:solidFill>
                <a:effectLst/>
                <a:latin typeface="Arial" panose="020B0604020202020204" pitchFamily="34" charset="0"/>
                <a:cs typeface="Arial" panose="020B0604020202020204" pitchFamily="34" charset="0"/>
              </a:rPr>
              <a:t>Your donation will be matched dollar-for-dollar up to $25,000 until December 25! Transform lives in Greater Colerain through our youth mentoring programs. They empower young people to overcome challenges and reach their full potential.</a:t>
            </a:r>
          </a:p>
          <a:p>
            <a:pPr algn="l" rtl="0">
              <a:lnSpc>
                <a:spcPct val="100000"/>
              </a:lnSpc>
              <a:spcBef>
                <a:spcPts val="0"/>
              </a:spcBef>
              <a:buNone/>
            </a:pPr>
            <a:endParaRPr lang="en-US" sz="2600" i="0" dirty="0">
              <a:solidFill>
                <a:srgbClr val="000000"/>
              </a:solidFill>
              <a:effectLst/>
              <a:latin typeface="Arial" panose="020B0604020202020204" pitchFamily="34" charset="0"/>
              <a:cs typeface="Arial" panose="020B0604020202020204" pitchFamily="34" charset="0"/>
            </a:endParaRPr>
          </a:p>
          <a:p>
            <a:pPr algn="l" rtl="0">
              <a:lnSpc>
                <a:spcPct val="100000"/>
              </a:lnSpc>
              <a:spcBef>
                <a:spcPts val="0"/>
              </a:spcBef>
              <a:buNone/>
            </a:pPr>
            <a:r>
              <a:rPr lang="en-US" sz="2600" i="0" dirty="0">
                <a:solidFill>
                  <a:srgbClr val="000000"/>
                </a:solidFill>
                <a:effectLst/>
                <a:latin typeface="Arial" panose="020B0604020202020204" pitchFamily="34" charset="0"/>
                <a:cs typeface="Arial" panose="020B0604020202020204" pitchFamily="34" charset="0"/>
              </a:rPr>
              <a:t>Why donate?</a:t>
            </a:r>
          </a:p>
          <a:p>
            <a:pPr algn="l" rtl="0">
              <a:lnSpc>
                <a:spcPct val="100000"/>
              </a:lnSpc>
              <a:spcBef>
                <a:spcPts val="0"/>
              </a:spcBef>
              <a:buFont typeface="Arial" panose="020B0604020202020204" pitchFamily="34" charset="0"/>
              <a:buChar char="•"/>
            </a:pPr>
            <a:r>
              <a:rPr lang="en-US" sz="2600" i="0" dirty="0">
                <a:solidFill>
                  <a:srgbClr val="000000"/>
                </a:solidFill>
                <a:effectLst/>
                <a:latin typeface="Arial" panose="020B0604020202020204" pitchFamily="34" charset="0"/>
                <a:cs typeface="Arial" panose="020B0604020202020204" pitchFamily="34" charset="0"/>
              </a:rPr>
              <a:t>100% of funds go directly to our programs</a:t>
            </a:r>
          </a:p>
          <a:p>
            <a:pPr algn="l" rtl="0">
              <a:lnSpc>
                <a:spcPct val="100000"/>
              </a:lnSpc>
              <a:spcBef>
                <a:spcPts val="0"/>
              </a:spcBef>
              <a:buFont typeface="Arial" panose="020B0604020202020204" pitchFamily="34" charset="0"/>
              <a:buChar char="•"/>
            </a:pPr>
            <a:r>
              <a:rPr lang="en-US" sz="2600" i="0" dirty="0">
                <a:solidFill>
                  <a:srgbClr val="000000"/>
                </a:solidFill>
                <a:effectLst/>
                <a:latin typeface="Arial" panose="020B0604020202020204" pitchFamily="34" charset="0"/>
                <a:cs typeface="Arial" panose="020B0604020202020204" pitchFamily="34" charset="0"/>
              </a:rPr>
              <a:t>All donations are tax-deductible</a:t>
            </a:r>
          </a:p>
          <a:p>
            <a:pPr algn="l" rtl="0">
              <a:lnSpc>
                <a:spcPct val="100000"/>
              </a:lnSpc>
              <a:spcBef>
                <a:spcPts val="0"/>
              </a:spcBef>
              <a:buFont typeface="Arial" panose="020B0604020202020204" pitchFamily="34" charset="0"/>
              <a:buChar char="•"/>
            </a:pPr>
            <a:r>
              <a:rPr lang="en-US" sz="2600" i="0" dirty="0">
                <a:solidFill>
                  <a:srgbClr val="000000"/>
                </a:solidFill>
                <a:effectLst/>
                <a:latin typeface="Arial" panose="020B0604020202020204" pitchFamily="34" charset="0"/>
                <a:cs typeface="Arial" panose="020B0604020202020204" pitchFamily="34" charset="0"/>
              </a:rPr>
              <a:t>Programs like ALLSTARS, DASH, and CHAMPIONS change lives daily</a:t>
            </a:r>
          </a:p>
          <a:p>
            <a:pPr marL="0" indent="0">
              <a:lnSpc>
                <a:spcPct val="100000"/>
              </a:lnSpc>
              <a:spcBef>
                <a:spcPts val="0"/>
              </a:spcBef>
              <a:buNone/>
            </a:pPr>
            <a:endParaRPr lang="en-US" sz="2400" b="1" i="0" dirty="0">
              <a:solidFill>
                <a:srgbClr val="000000"/>
              </a:solidFill>
              <a:effectLst/>
              <a:latin typeface="Tahoma" panose="020B0604030504040204" pitchFamily="34" charset="0"/>
            </a:endParaRPr>
          </a:p>
          <a:p>
            <a:pPr marL="0" indent="0">
              <a:lnSpc>
                <a:spcPct val="100000"/>
              </a:lnSpc>
              <a:spcBef>
                <a:spcPts val="0"/>
              </a:spcBef>
              <a:buNone/>
            </a:pPr>
            <a:r>
              <a:rPr lang="en-US" sz="2400" b="1" i="0" dirty="0">
                <a:solidFill>
                  <a:srgbClr val="000000"/>
                </a:solidFill>
                <a:effectLst/>
                <a:latin typeface="Tahoma" panose="020B0604030504040204" pitchFamily="34" charset="0"/>
              </a:rPr>
              <a:t>Donate now: </a:t>
            </a:r>
            <a:r>
              <a:rPr lang="en-US" sz="2400" b="1" i="0" u="sng" dirty="0">
                <a:solidFill>
                  <a:srgbClr val="0061FE"/>
                </a:solidFill>
                <a:effectLst/>
                <a:latin typeface="Tahoma" panose="020B0604030504040204" pitchFamily="34" charset="0"/>
                <a:hlinkClick r:id="rId2"/>
              </a:rPr>
              <a:t>https://onebloc.kindful.com/?campaign=1177275</a:t>
            </a:r>
            <a:endParaRPr lang="en-US" sz="2400" b="0" i="0" dirty="0">
              <a:solidFill>
                <a:srgbClr val="000000"/>
              </a:solidFill>
              <a:effectLst/>
              <a:latin typeface="Tahoma" panose="020B0604030504040204" pitchFamily="34" charset="0"/>
            </a:endParaRPr>
          </a:p>
          <a:p>
            <a:pPr algn="l" rtl="0">
              <a:lnSpc>
                <a:spcPct val="100000"/>
              </a:lnSpc>
              <a:spcBef>
                <a:spcPts val="0"/>
              </a:spcBef>
              <a:buFont typeface="Arial" panose="020B0604020202020204" pitchFamily="34" charset="0"/>
              <a:buChar char="•"/>
            </a:pPr>
            <a:endParaRPr lang="en-US" sz="2600" i="0" dirty="0">
              <a:solidFill>
                <a:srgbClr val="000000"/>
              </a:solidFill>
              <a:effectLst/>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343302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7457E-8F12-9D95-53C1-4F947E51B59D}"/>
              </a:ext>
            </a:extLst>
          </p:cNvPr>
          <p:cNvSpPr>
            <a:spLocks noGrp="1"/>
          </p:cNvSpPr>
          <p:nvPr>
            <p:ph type="title"/>
          </p:nvPr>
        </p:nvSpPr>
        <p:spPr/>
        <p:txBody>
          <a:bodyPr/>
          <a:lstStyle/>
          <a:p>
            <a:r>
              <a:rPr lang="en-US" b="1" dirty="0"/>
              <a:t>Compassionate</a:t>
            </a:r>
          </a:p>
        </p:txBody>
      </p:sp>
      <p:sp>
        <p:nvSpPr>
          <p:cNvPr id="3" name="Content Placeholder 2">
            <a:extLst>
              <a:ext uri="{FF2B5EF4-FFF2-40B4-BE49-F238E27FC236}">
                <a16:creationId xmlns:a16="http://schemas.microsoft.com/office/drawing/2014/main" id="{F1627C42-8472-6CD5-5F5E-A258A80280A2}"/>
              </a:ext>
            </a:extLst>
          </p:cNvPr>
          <p:cNvSpPr>
            <a:spLocks noGrp="1"/>
          </p:cNvSpPr>
          <p:nvPr>
            <p:ph idx="1"/>
          </p:nvPr>
        </p:nvSpPr>
        <p:spPr>
          <a:xfrm>
            <a:off x="838200" y="1089061"/>
            <a:ext cx="10515600" cy="5533412"/>
          </a:xfrm>
        </p:spPr>
        <p:txBody>
          <a:bodyPr>
            <a:normAutofit fontScale="70000" lnSpcReduction="20000"/>
          </a:bodyPr>
          <a:lstStyle/>
          <a:p>
            <a:pPr algn="l">
              <a:buNone/>
            </a:pPr>
            <a:r>
              <a:rPr lang="en-US" b="1" i="0" dirty="0">
                <a:solidFill>
                  <a:srgbClr val="2E2F30"/>
                </a:solidFill>
                <a:effectLst/>
                <a:latin typeface="Arial" panose="020B0604020202020204" pitchFamily="34" charset="0"/>
                <a:cs typeface="Arial" panose="020B0604020202020204" pitchFamily="34" charset="0"/>
              </a:rPr>
              <a:t>A Heartfelt Invitation: Fall Giving Campaign</a:t>
            </a:r>
          </a:p>
          <a:p>
            <a:pPr algn="l">
              <a:lnSpc>
                <a:spcPts val="1950"/>
              </a:lnSpc>
              <a:buNone/>
            </a:pPr>
            <a:r>
              <a:rPr lang="en-US" b="1" i="0" dirty="0">
                <a:solidFill>
                  <a:srgbClr val="2E2F30"/>
                </a:solidFill>
                <a:effectLst/>
                <a:latin typeface="Arial" panose="020B0604020202020204" pitchFamily="34" charset="0"/>
                <a:cs typeface="Arial" panose="020B0604020202020204" pitchFamily="34" charset="0"/>
              </a:rPr>
              <a:t>Join Us in Transforming Lives in Greater Colerain</a:t>
            </a:r>
            <a:br>
              <a:rPr lang="en-US" b="0" i="0" dirty="0">
                <a:solidFill>
                  <a:srgbClr val="2E2F30"/>
                </a:solidFill>
                <a:effectLst/>
                <a:latin typeface="Arial" panose="020B0604020202020204" pitchFamily="34" charset="0"/>
                <a:cs typeface="Arial" panose="020B0604020202020204" pitchFamily="34" charset="0"/>
              </a:rPr>
            </a:br>
            <a:r>
              <a:rPr lang="en-US" b="0" i="0" dirty="0">
                <a:solidFill>
                  <a:srgbClr val="2E2F30"/>
                </a:solidFill>
                <a:effectLst/>
                <a:latin typeface="Arial" panose="020B0604020202020204" pitchFamily="34" charset="0"/>
                <a:cs typeface="Arial" panose="020B0604020202020204" pitchFamily="34" charset="0"/>
              </a:rPr>
              <a:t>This holiday season, your compassionate support can make a profound difference. For every dollar you donate, we will match it up to $25,000 until December 25. Your contribution will help empower young people through our mentoring programs, guiding them to overcome challenges and realize their full potential.</a:t>
            </a:r>
          </a:p>
          <a:p>
            <a:pPr algn="l">
              <a:lnSpc>
                <a:spcPts val="1950"/>
              </a:lnSpc>
              <a:buNone/>
            </a:pPr>
            <a:r>
              <a:rPr lang="en-US" b="1" i="0" dirty="0">
                <a:solidFill>
                  <a:srgbClr val="2E2F30"/>
                </a:solidFill>
                <a:effectLst/>
                <a:latin typeface="Arial" panose="020B0604020202020204" pitchFamily="34" charset="0"/>
                <a:cs typeface="Arial" panose="020B0604020202020204" pitchFamily="34" charset="0"/>
              </a:rPr>
              <a:t>Why Your Support Matters</a:t>
            </a:r>
          </a:p>
          <a:p>
            <a:pPr algn="l">
              <a:lnSpc>
                <a:spcPts val="1950"/>
              </a:lnSpc>
              <a:buFont typeface="Arial" panose="020B0604020202020204" pitchFamily="34" charset="0"/>
              <a:buChar char="•"/>
            </a:pPr>
            <a:r>
              <a:rPr lang="en-US" b="1" i="0" dirty="0">
                <a:solidFill>
                  <a:srgbClr val="2E2F30"/>
                </a:solidFill>
                <a:effectLst/>
                <a:latin typeface="Arial" panose="020B0604020202020204" pitchFamily="34" charset="0"/>
                <a:cs typeface="Arial" panose="020B0604020202020204" pitchFamily="34" charset="0"/>
              </a:rPr>
              <a:t>Every Dollar Counts</a:t>
            </a:r>
            <a:br>
              <a:rPr lang="en-US" b="0" i="0" dirty="0">
                <a:solidFill>
                  <a:srgbClr val="2E2F30"/>
                </a:solidFill>
                <a:effectLst/>
                <a:latin typeface="Arial" panose="020B0604020202020204" pitchFamily="34" charset="0"/>
                <a:cs typeface="Arial" panose="020B0604020202020204" pitchFamily="34" charset="0"/>
              </a:rPr>
            </a:br>
            <a:r>
              <a:rPr lang="en-US" b="0" i="0" dirty="0">
                <a:solidFill>
                  <a:srgbClr val="2E2F30"/>
                </a:solidFill>
                <a:effectLst/>
                <a:latin typeface="Arial" panose="020B0604020202020204" pitchFamily="34" charset="0"/>
                <a:cs typeface="Arial" panose="020B0604020202020204" pitchFamily="34" charset="0"/>
              </a:rPr>
              <a:t>We ensure that 100% of your donation goes directly to our programs, allowing us to touch more lives and create lasting change.</a:t>
            </a:r>
          </a:p>
          <a:p>
            <a:pPr algn="l">
              <a:lnSpc>
                <a:spcPts val="1950"/>
              </a:lnSpc>
              <a:buFont typeface="Arial" panose="020B0604020202020204" pitchFamily="34" charset="0"/>
              <a:buChar char="•"/>
            </a:pPr>
            <a:r>
              <a:rPr lang="en-US" b="1" i="0" dirty="0">
                <a:solidFill>
                  <a:srgbClr val="2E2F30"/>
                </a:solidFill>
                <a:effectLst/>
                <a:latin typeface="Arial" panose="020B0604020202020204" pitchFamily="34" charset="0"/>
                <a:cs typeface="Arial" panose="020B0604020202020204" pitchFamily="34" charset="0"/>
              </a:rPr>
              <a:t>Tax-Deductible Contributions</a:t>
            </a:r>
            <a:br>
              <a:rPr lang="en-US" b="0" i="0" dirty="0">
                <a:solidFill>
                  <a:srgbClr val="2E2F30"/>
                </a:solidFill>
                <a:effectLst/>
                <a:latin typeface="Arial" panose="020B0604020202020204" pitchFamily="34" charset="0"/>
                <a:cs typeface="Arial" panose="020B0604020202020204" pitchFamily="34" charset="0"/>
              </a:rPr>
            </a:br>
            <a:r>
              <a:rPr lang="en-US" b="0" i="0" dirty="0">
                <a:solidFill>
                  <a:srgbClr val="2E2F30"/>
                </a:solidFill>
                <a:effectLst/>
                <a:latin typeface="Arial" panose="020B0604020202020204" pitchFamily="34" charset="0"/>
                <a:cs typeface="Arial" panose="020B0604020202020204" pitchFamily="34" charset="0"/>
              </a:rPr>
              <a:t>Your generosity not only helps those in need but is also tax-deductible, providing you with a meaningful way to give back.</a:t>
            </a:r>
          </a:p>
          <a:p>
            <a:pPr algn="l">
              <a:lnSpc>
                <a:spcPts val="1950"/>
              </a:lnSpc>
              <a:buFont typeface="Arial" panose="020B0604020202020204" pitchFamily="34" charset="0"/>
              <a:buChar char="•"/>
            </a:pPr>
            <a:r>
              <a:rPr lang="en-US" b="1" i="0" dirty="0">
                <a:solidFill>
                  <a:srgbClr val="2E2F30"/>
                </a:solidFill>
                <a:effectLst/>
                <a:latin typeface="Arial" panose="020B0604020202020204" pitchFamily="34" charset="0"/>
                <a:cs typeface="Arial" panose="020B0604020202020204" pitchFamily="34" charset="0"/>
              </a:rPr>
              <a:t>Life-Changing Programs</a:t>
            </a:r>
            <a:br>
              <a:rPr lang="en-US" b="0" i="0" dirty="0">
                <a:solidFill>
                  <a:srgbClr val="2E2F30"/>
                </a:solidFill>
                <a:effectLst/>
                <a:latin typeface="Arial" panose="020B0604020202020204" pitchFamily="34" charset="0"/>
                <a:cs typeface="Arial" panose="020B0604020202020204" pitchFamily="34" charset="0"/>
              </a:rPr>
            </a:br>
            <a:r>
              <a:rPr lang="en-US" b="0" i="0" dirty="0">
                <a:solidFill>
                  <a:srgbClr val="2E2F30"/>
                </a:solidFill>
                <a:effectLst/>
                <a:latin typeface="Arial" panose="020B0604020202020204" pitchFamily="34" charset="0"/>
                <a:cs typeface="Arial" panose="020B0604020202020204" pitchFamily="34" charset="0"/>
              </a:rPr>
              <a:t>Through initiatives like ALLSTARS, DASH, and CHAMPIONS, we are dedicated to making a positive impact on the lives of young individuals every day.</a:t>
            </a:r>
          </a:p>
          <a:p>
            <a:pPr>
              <a:buNone/>
            </a:pPr>
            <a:r>
              <a:rPr lang="en-US" b="1" i="0" dirty="0">
                <a:solidFill>
                  <a:srgbClr val="2E2F30"/>
                </a:solidFill>
                <a:effectLst/>
                <a:latin typeface="Arial" panose="020B0604020202020204" pitchFamily="34" charset="0"/>
                <a:cs typeface="Arial" panose="020B0604020202020204" pitchFamily="34" charset="0"/>
              </a:rPr>
              <a:t>Donate Now:</a:t>
            </a:r>
            <a:r>
              <a:rPr lang="en-US" b="0" i="0" dirty="0">
                <a:solidFill>
                  <a:srgbClr val="2E2F30"/>
                </a:solidFill>
                <a:effectLst/>
                <a:latin typeface="Arial" panose="020B0604020202020204" pitchFamily="34" charset="0"/>
                <a:cs typeface="Arial" panose="020B0604020202020204" pitchFamily="34" charset="0"/>
              </a:rPr>
              <a:t> </a:t>
            </a:r>
            <a:r>
              <a:rPr lang="en-US" b="0" i="0" dirty="0">
                <a:solidFill>
                  <a:srgbClr val="2E2F30"/>
                </a:solidFill>
                <a:effectLst/>
                <a:latin typeface="Arial" panose="020B0604020202020204" pitchFamily="34" charset="0"/>
                <a:cs typeface="Arial" panose="020B0604020202020204" pitchFamily="34" charset="0"/>
                <a:hlinkClick r:id="rId2"/>
              </a:rPr>
              <a:t>Make a Difference Today</a:t>
            </a:r>
            <a:r>
              <a:rPr lang="en-US" b="0" i="0" dirty="0">
                <a:solidFill>
                  <a:srgbClr val="2E2F30"/>
                </a:solidFill>
                <a:effectLst/>
                <a:latin typeface="Arial" panose="020B0604020202020204" pitchFamily="34" charset="0"/>
                <a:cs typeface="Arial" panose="020B0604020202020204" pitchFamily="34" charset="0"/>
              </a:rPr>
              <a:t>      Together, we can nurture hope and inspire a brighter future for our youth. Thank you for your kindness and support!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5400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D6483-9DAE-8F9F-0BAE-7253995DD70F}"/>
              </a:ext>
            </a:extLst>
          </p:cNvPr>
          <p:cNvSpPr>
            <a:spLocks noGrp="1"/>
          </p:cNvSpPr>
          <p:nvPr>
            <p:ph type="title"/>
          </p:nvPr>
        </p:nvSpPr>
        <p:spPr/>
        <p:txBody>
          <a:bodyPr/>
          <a:lstStyle/>
          <a:p>
            <a:r>
              <a:rPr lang="en-US" sz="4400" kern="100" dirty="0">
                <a:effectLst/>
                <a:latin typeface="Arial" panose="020B0604020202020204" pitchFamily="34" charset="0"/>
                <a:ea typeface="Calibri" panose="020F0502020204030204" pitchFamily="34" charset="0"/>
                <a:cs typeface="Arial" panose="020B0604020202020204" pitchFamily="34" charset="0"/>
              </a:rPr>
              <a:t>For Maximum </a:t>
            </a:r>
            <a:r>
              <a:rPr lang="en-US" kern="100" dirty="0">
                <a:latin typeface="Arial" panose="020B0604020202020204" pitchFamily="34" charset="0"/>
                <a:ea typeface="Calibri" panose="020F0502020204030204" pitchFamily="34" charset="0"/>
                <a:cs typeface="Arial" panose="020B0604020202020204" pitchFamily="34" charset="0"/>
              </a:rPr>
              <a:t>E</a:t>
            </a:r>
            <a:r>
              <a:rPr lang="en-US" sz="4400" kern="100" dirty="0">
                <a:effectLst/>
                <a:latin typeface="Arial" panose="020B0604020202020204" pitchFamily="34" charset="0"/>
                <a:ea typeface="Calibri" panose="020F0502020204030204" pitchFamily="34" charset="0"/>
                <a:cs typeface="Arial" panose="020B0604020202020204" pitchFamily="34" charset="0"/>
              </a:rPr>
              <a:t>ffectiveness</a:t>
            </a:r>
            <a:endParaRPr lang="en-US" dirty="0"/>
          </a:p>
        </p:txBody>
      </p:sp>
      <p:sp>
        <p:nvSpPr>
          <p:cNvPr id="3" name="Content Placeholder 2">
            <a:extLst>
              <a:ext uri="{FF2B5EF4-FFF2-40B4-BE49-F238E27FC236}">
                <a16:creationId xmlns:a16="http://schemas.microsoft.com/office/drawing/2014/main" id="{04B2F6DD-3B70-31C1-B6E4-95B68277E56D}"/>
              </a:ext>
            </a:extLst>
          </p:cNvPr>
          <p:cNvSpPr>
            <a:spLocks noGrp="1"/>
          </p:cNvSpPr>
          <p:nvPr>
            <p:ph idx="1"/>
          </p:nvPr>
        </p:nvSpPr>
        <p:spPr/>
        <p:txBody>
          <a:bodyPr>
            <a:normAutofit fontScale="92500" lnSpcReduction="10000"/>
          </a:bodyPr>
          <a:lstStyle/>
          <a:p>
            <a:pPr marL="0" marR="0" lvl="0" indent="0">
              <a:lnSpc>
                <a:spcPct val="115000"/>
              </a:lnSpc>
              <a:spcAft>
                <a:spcPts val="800"/>
              </a:spcAft>
              <a:buNone/>
              <a:tabLst>
                <a:tab pos="457200" algn="l"/>
              </a:tabLst>
            </a:pPr>
            <a:r>
              <a:rPr lang="en-US" sz="2300" b="1" kern="100" dirty="0">
                <a:latin typeface="Arial" panose="020B0604020202020204" pitchFamily="34" charset="0"/>
                <a:ea typeface="Calibri" panose="020F0502020204030204" pitchFamily="34" charset="0"/>
                <a:cs typeface="Arial" panose="020B0604020202020204" pitchFamily="34" charset="0"/>
              </a:rPr>
              <a:t>W</a:t>
            </a:r>
            <a:r>
              <a:rPr lang="en-US" sz="2300" b="1" kern="100" dirty="0">
                <a:effectLst/>
                <a:latin typeface="Arial" panose="020B0604020202020204" pitchFamily="34" charset="0"/>
                <a:ea typeface="Calibri" panose="020F0502020204030204" pitchFamily="34" charset="0"/>
                <a:cs typeface="Arial" panose="020B0604020202020204" pitchFamily="34" charset="0"/>
              </a:rPr>
              <a:t>ith </a:t>
            </a:r>
            <a:r>
              <a:rPr lang="en-US" sz="2300" b="1" kern="100" dirty="0">
                <a:latin typeface="Arial" panose="020B0604020202020204" pitchFamily="34" charset="0"/>
                <a:ea typeface="Calibri" panose="020F0502020204030204" pitchFamily="34" charset="0"/>
                <a:cs typeface="Arial" panose="020B0604020202020204" pitchFamily="34" charset="0"/>
              </a:rPr>
              <a:t>E</a:t>
            </a:r>
            <a:r>
              <a:rPr lang="en-US" sz="2300" b="1" kern="100" dirty="0">
                <a:effectLst/>
                <a:latin typeface="Arial" panose="020B0604020202020204" pitchFamily="34" charset="0"/>
                <a:ea typeface="Calibri" panose="020F0502020204030204" pitchFamily="34" charset="0"/>
                <a:cs typeface="Arial" panose="020B0604020202020204" pitchFamily="34" charset="0"/>
              </a:rPr>
              <a:t>ach prompt</a:t>
            </a:r>
          </a:p>
          <a:p>
            <a:pPr marL="342900" marR="0" lvl="0" indent="-342900">
              <a:lnSpc>
                <a:spcPct val="120000"/>
              </a:lnSpc>
              <a:spcBef>
                <a:spcPts val="0"/>
              </a:spcBef>
              <a:buFont typeface="+mj-lt"/>
              <a:buAutoNum type="arabicPeriod"/>
              <a:tabLst>
                <a:tab pos="457200" algn="l"/>
              </a:tabLst>
            </a:pPr>
            <a:r>
              <a:rPr lang="en-US" sz="1800" b="1" kern="100" dirty="0">
                <a:effectLst/>
                <a:latin typeface="Arial" panose="020B0604020202020204" pitchFamily="34" charset="0"/>
                <a:ea typeface="Calibri" panose="020F0502020204030204" pitchFamily="34" charset="0"/>
                <a:cs typeface="Arial" panose="020B0604020202020204" pitchFamily="34" charset="0"/>
              </a:rPr>
              <a:t>Be specific about your organization</a:t>
            </a:r>
            <a:r>
              <a:rPr lang="en-US" sz="1800" kern="100" dirty="0">
                <a:effectLst/>
                <a:latin typeface="Arial" panose="020B0604020202020204" pitchFamily="34" charset="0"/>
                <a:ea typeface="Calibri" panose="020F0502020204030204" pitchFamily="34" charset="0"/>
                <a:cs typeface="Arial" panose="020B0604020202020204" pitchFamily="34" charset="0"/>
              </a:rPr>
              <a:t> - Include your mission, specific population served, geographic reach, and organizational structure/size</a:t>
            </a:r>
          </a:p>
          <a:p>
            <a:pPr marL="342900" marR="0" lvl="0" indent="-342900">
              <a:lnSpc>
                <a:spcPct val="120000"/>
              </a:lnSpc>
              <a:spcBef>
                <a:spcPts val="0"/>
              </a:spcBef>
              <a:buFont typeface="+mj-lt"/>
              <a:buAutoNum type="arabicPeriod"/>
              <a:tabLst>
                <a:tab pos="457200" algn="l"/>
              </a:tabLst>
            </a:pPr>
            <a:r>
              <a:rPr lang="en-US" sz="1800" b="1" kern="100" dirty="0">
                <a:effectLst/>
                <a:latin typeface="Arial" panose="020B0604020202020204" pitchFamily="34" charset="0"/>
                <a:ea typeface="Calibri" panose="020F0502020204030204" pitchFamily="34" charset="0"/>
                <a:cs typeface="Arial" panose="020B0604020202020204" pitchFamily="34" charset="0"/>
              </a:rPr>
              <a:t>Include real data</a:t>
            </a:r>
            <a:r>
              <a:rPr lang="en-US" sz="1800" kern="100" dirty="0">
                <a:effectLst/>
                <a:latin typeface="Arial" panose="020B0604020202020204" pitchFamily="34" charset="0"/>
                <a:ea typeface="Calibri" panose="020F0502020204030204" pitchFamily="34" charset="0"/>
                <a:cs typeface="Arial" panose="020B0604020202020204" pitchFamily="34" charset="0"/>
              </a:rPr>
              <a:t> - Actual statistics, program details, and concrete examples will yield more precise guidance</a:t>
            </a:r>
          </a:p>
          <a:p>
            <a:pPr marL="342900" marR="0" lvl="0" indent="-342900">
              <a:lnSpc>
                <a:spcPct val="120000"/>
              </a:lnSpc>
              <a:spcBef>
                <a:spcPts val="0"/>
              </a:spcBef>
              <a:buFont typeface="+mj-lt"/>
              <a:buAutoNum type="arabicPeriod"/>
              <a:tabLst>
                <a:tab pos="457200" algn="l"/>
              </a:tabLst>
            </a:pPr>
            <a:r>
              <a:rPr lang="en-US" sz="1800" b="1" kern="100" dirty="0">
                <a:effectLst/>
                <a:latin typeface="Arial" panose="020B0604020202020204" pitchFamily="34" charset="0"/>
                <a:ea typeface="Calibri" panose="020F0502020204030204" pitchFamily="34" charset="0"/>
                <a:cs typeface="Arial" panose="020B0604020202020204" pitchFamily="34" charset="0"/>
              </a:rPr>
              <a:t>Provide context about the funder</a:t>
            </a:r>
            <a:r>
              <a:rPr lang="en-US" sz="1800" kern="100" dirty="0">
                <a:effectLst/>
                <a:latin typeface="Arial" panose="020B0604020202020204" pitchFamily="34" charset="0"/>
                <a:ea typeface="Calibri" panose="020F0502020204030204" pitchFamily="34" charset="0"/>
                <a:cs typeface="Arial" panose="020B0604020202020204" pitchFamily="34" charset="0"/>
              </a:rPr>
              <a:t> - Share their stated priorities, application requirements, and any interactions you've had</a:t>
            </a:r>
          </a:p>
          <a:p>
            <a:pPr marL="342900" marR="0" lvl="0" indent="-342900">
              <a:lnSpc>
                <a:spcPct val="120000"/>
              </a:lnSpc>
              <a:spcBef>
                <a:spcPts val="0"/>
              </a:spcBef>
              <a:buFont typeface="+mj-lt"/>
              <a:buAutoNum type="arabicPeriod"/>
              <a:tabLst>
                <a:tab pos="457200" algn="l"/>
              </a:tabLst>
            </a:pPr>
            <a:r>
              <a:rPr lang="en-US" sz="1800" b="1" kern="100" dirty="0">
                <a:effectLst/>
                <a:latin typeface="Arial" panose="020B0604020202020204" pitchFamily="34" charset="0"/>
                <a:ea typeface="Calibri" panose="020F0502020204030204" pitchFamily="34" charset="0"/>
                <a:cs typeface="Arial" panose="020B0604020202020204" pitchFamily="34" charset="0"/>
              </a:rPr>
              <a:t>Specify your constraints</a:t>
            </a:r>
            <a:r>
              <a:rPr lang="en-US" sz="1800" kern="100" dirty="0">
                <a:effectLst/>
                <a:latin typeface="Arial" panose="020B0604020202020204" pitchFamily="34" charset="0"/>
                <a:ea typeface="Calibri" panose="020F0502020204030204" pitchFamily="34" charset="0"/>
                <a:cs typeface="Arial" panose="020B0604020202020204" pitchFamily="34" charset="0"/>
              </a:rPr>
              <a:t> - Word limits, deadlines, staff capacity, and technical limitations help shape practical advice</a:t>
            </a:r>
          </a:p>
          <a:p>
            <a:pPr marL="342900" marR="0" lvl="0" indent="-342900">
              <a:lnSpc>
                <a:spcPct val="120000"/>
              </a:lnSpc>
              <a:spcBef>
                <a:spcPts val="0"/>
              </a:spcBef>
              <a:buFont typeface="+mj-lt"/>
              <a:buAutoNum type="arabicPeriod"/>
              <a:tabLst>
                <a:tab pos="457200" algn="l"/>
              </a:tabLst>
            </a:pPr>
            <a:r>
              <a:rPr lang="en-US" sz="1800" b="1" kern="100" dirty="0">
                <a:effectLst/>
                <a:latin typeface="Arial" panose="020B0604020202020204" pitchFamily="34" charset="0"/>
                <a:ea typeface="Calibri" panose="020F0502020204030204" pitchFamily="34" charset="0"/>
                <a:cs typeface="Arial" panose="020B0604020202020204" pitchFamily="34" charset="0"/>
              </a:rPr>
              <a:t>Share your current draft</a:t>
            </a:r>
            <a:r>
              <a:rPr lang="en-US" sz="1800" kern="100" dirty="0">
                <a:effectLst/>
                <a:latin typeface="Arial" panose="020B0604020202020204" pitchFamily="34" charset="0"/>
                <a:ea typeface="Calibri" panose="020F0502020204030204" pitchFamily="34" charset="0"/>
                <a:cs typeface="Arial" panose="020B0604020202020204" pitchFamily="34" charset="0"/>
              </a:rPr>
              <a:t> - When applicable, include your current working version for specific improvement suggestions</a:t>
            </a:r>
          </a:p>
          <a:p>
            <a:pPr marL="342900" marR="0" lvl="0" indent="-342900">
              <a:lnSpc>
                <a:spcPct val="120000"/>
              </a:lnSpc>
              <a:spcBef>
                <a:spcPts val="0"/>
              </a:spcBef>
              <a:buFont typeface="+mj-lt"/>
              <a:buAutoNum type="arabicPeriod"/>
              <a:tabLst>
                <a:tab pos="457200" algn="l"/>
              </a:tabLst>
            </a:pPr>
            <a:r>
              <a:rPr lang="en-US" sz="1800" b="1" kern="100" dirty="0">
                <a:effectLst/>
                <a:latin typeface="Arial" panose="020B0604020202020204" pitchFamily="34" charset="0"/>
                <a:ea typeface="Calibri" panose="020F0502020204030204" pitchFamily="34" charset="0"/>
                <a:cs typeface="Arial" panose="020B0604020202020204" pitchFamily="34" charset="0"/>
              </a:rPr>
              <a:t>Clarify your specific challenge</a:t>
            </a:r>
            <a:r>
              <a:rPr lang="en-US" sz="1800" kern="100" dirty="0">
                <a:effectLst/>
                <a:latin typeface="Arial" panose="020B0604020202020204" pitchFamily="34" charset="0"/>
                <a:ea typeface="Calibri" panose="020F0502020204030204" pitchFamily="34" charset="0"/>
                <a:cs typeface="Arial" panose="020B0604020202020204" pitchFamily="34" charset="0"/>
              </a:rPr>
              <a:t> - Identify exactly where you're struggling (e.g., "making data compelling" vs. "completing the application")</a:t>
            </a:r>
          </a:p>
          <a:p>
            <a:pPr marL="0" marR="0" indent="0">
              <a:lnSpc>
                <a:spcPct val="115000"/>
              </a:lnSpc>
              <a:spcAft>
                <a:spcPts val="800"/>
              </a:spcAft>
              <a:buNone/>
            </a:pPr>
            <a:r>
              <a:rPr lang="en-US" sz="2100" b="1" i="1" kern="100" dirty="0">
                <a:effectLst/>
                <a:latin typeface="Arial" panose="020B0604020202020204" pitchFamily="34" charset="0"/>
                <a:ea typeface="Calibri" panose="020F0502020204030204" pitchFamily="34" charset="0"/>
                <a:cs typeface="Arial" panose="020B0604020202020204" pitchFamily="34" charset="0"/>
              </a:rPr>
              <a:t>I recommend starting with the research and identification prompts, then moving systematically through understanding donor priorities, proposal development, and review as you progress through your grant writing process.</a:t>
            </a:r>
          </a:p>
          <a:p>
            <a:endParaRPr lang="en-US" dirty="0"/>
          </a:p>
        </p:txBody>
      </p:sp>
    </p:spTree>
    <p:extLst>
      <p:ext uri="{BB962C8B-B14F-4D97-AF65-F5344CB8AC3E}">
        <p14:creationId xmlns:p14="http://schemas.microsoft.com/office/powerpoint/2010/main" val="86614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57DAF-F57A-18A6-DAC5-030FBE7E8442}"/>
              </a:ext>
            </a:extLst>
          </p:cNvPr>
          <p:cNvSpPr>
            <a:spLocks noGrp="1"/>
          </p:cNvSpPr>
          <p:nvPr>
            <p:ph type="title"/>
          </p:nvPr>
        </p:nvSpPr>
        <p:spPr/>
        <p:txBody>
          <a:bodyPr/>
          <a:lstStyle/>
          <a:p>
            <a:r>
              <a:rPr lang="en-US" b="1" dirty="0"/>
              <a:t>Remember</a:t>
            </a:r>
          </a:p>
        </p:txBody>
      </p:sp>
      <p:sp>
        <p:nvSpPr>
          <p:cNvPr id="3" name="Content Placeholder 2">
            <a:extLst>
              <a:ext uri="{FF2B5EF4-FFF2-40B4-BE49-F238E27FC236}">
                <a16:creationId xmlns:a16="http://schemas.microsoft.com/office/drawing/2014/main" id="{6ED8DB67-866F-17F8-28F9-A678BEEE4612}"/>
              </a:ext>
            </a:extLst>
          </p:cNvPr>
          <p:cNvSpPr>
            <a:spLocks noGrp="1"/>
          </p:cNvSpPr>
          <p:nvPr>
            <p:ph idx="1"/>
          </p:nvPr>
        </p:nvSpPr>
        <p:spPr/>
        <p:txBody>
          <a:bodyPr/>
          <a:lstStyle/>
          <a:p>
            <a:pPr marL="0" indent="0">
              <a:buNone/>
            </a:pPr>
            <a:r>
              <a:rPr lang="en-US" kern="100" dirty="0">
                <a:effectLst/>
                <a:latin typeface="Arial" panose="020B0604020202020204" pitchFamily="34" charset="0"/>
                <a:ea typeface="Calibri" panose="020F0502020204030204" pitchFamily="34" charset="0"/>
                <a:cs typeface="Arial" panose="020B0604020202020204" pitchFamily="34" charset="0"/>
              </a:rPr>
              <a:t>Exercise due diligence by fact-checking sources and proofreading the content. While AI is a powerful and time-saving tool, it does have its limitations. </a:t>
            </a:r>
          </a:p>
          <a:p>
            <a:pPr marL="0" indent="0">
              <a:buNone/>
            </a:pP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kern="100" dirty="0">
                <a:effectLst/>
                <a:latin typeface="Arial" panose="020B0604020202020204" pitchFamily="34" charset="0"/>
                <a:ea typeface="Calibri" panose="020F0502020204030204" pitchFamily="34" charset="0"/>
                <a:cs typeface="Arial" panose="020B0604020202020204" pitchFamily="34" charset="0"/>
              </a:rPr>
              <a:t>Human oversight and intervention are necessary to ensure the final content's accuracy, coherence, and appropriateness.</a:t>
            </a:r>
          </a:p>
          <a:p>
            <a:endParaRPr lang="en-US" dirty="0"/>
          </a:p>
        </p:txBody>
      </p:sp>
    </p:spTree>
    <p:extLst>
      <p:ext uri="{BB962C8B-B14F-4D97-AF65-F5344CB8AC3E}">
        <p14:creationId xmlns:p14="http://schemas.microsoft.com/office/powerpoint/2010/main" val="1372557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E0BF9-1C2A-733B-85FD-8B30E3DC2D7E}"/>
              </a:ext>
            </a:extLst>
          </p:cNvPr>
          <p:cNvSpPr>
            <a:spLocks noGrp="1"/>
          </p:cNvSpPr>
          <p:nvPr>
            <p:ph type="title"/>
          </p:nvPr>
        </p:nvSpPr>
        <p:spPr/>
        <p:txBody>
          <a:bodyPr/>
          <a:lstStyle/>
          <a:p>
            <a:r>
              <a:rPr lang="en-US" b="1" dirty="0"/>
              <a:t>Grant Writing Prompt Guide-Separate Document</a:t>
            </a:r>
          </a:p>
        </p:txBody>
      </p:sp>
      <p:sp>
        <p:nvSpPr>
          <p:cNvPr id="3" name="Content Placeholder 2">
            <a:extLst>
              <a:ext uri="{FF2B5EF4-FFF2-40B4-BE49-F238E27FC236}">
                <a16:creationId xmlns:a16="http://schemas.microsoft.com/office/drawing/2014/main" id="{4AA23668-35F7-2E57-5015-D96B9D9B26B3}"/>
              </a:ext>
            </a:extLst>
          </p:cNvPr>
          <p:cNvSpPr>
            <a:spLocks noGrp="1"/>
          </p:cNvSpPr>
          <p:nvPr>
            <p:ph idx="1"/>
          </p:nvPr>
        </p:nvSpPr>
        <p:spPr>
          <a:xfrm>
            <a:off x="714375" y="1458930"/>
            <a:ext cx="10801350" cy="4897420"/>
          </a:xfrm>
        </p:spPr>
        <p:txBody>
          <a:bodyPr/>
          <a:lstStyle/>
          <a:p>
            <a:pPr indent="-457200">
              <a:lnSpc>
                <a:spcPct val="115000"/>
              </a:lnSpc>
              <a:spcAft>
                <a:spcPts val="800"/>
              </a:spcAft>
            </a:pPr>
            <a:r>
              <a:rPr lang="en-US" kern="100" dirty="0">
                <a:effectLst/>
                <a:latin typeface="Arial" panose="020B0604020202020204" pitchFamily="34" charset="0"/>
                <a:ea typeface="Calibri" panose="020F0502020204030204" pitchFamily="34" charset="0"/>
                <a:cs typeface="Times New Roman" panose="02020603050405020304" pitchFamily="18" charset="0"/>
              </a:rPr>
              <a:t>I've organized many different AI grant writing prompts into logical categories and enhanced them with additional AI-specific considerations, best practices, and specialized prompt types. </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15000"/>
              </a:lnSpc>
              <a:spcAft>
                <a:spcPts val="800"/>
              </a:spcAft>
            </a:pPr>
            <a:r>
              <a:rPr lang="en-US" kern="100" dirty="0">
                <a:effectLst/>
                <a:latin typeface="Arial" panose="020B0604020202020204" pitchFamily="34" charset="0"/>
                <a:ea typeface="Calibri" panose="020F0502020204030204" pitchFamily="34" charset="0"/>
                <a:cs typeface="Times New Roman" panose="02020603050405020304" pitchFamily="18" charset="0"/>
              </a:rPr>
              <a:t>This guide is designed to help grant writers effectively leverage AI tools throughout the grant development process.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564907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67F3B-FF19-0BF2-41E2-BA9190777DE4}"/>
              </a:ext>
            </a:extLst>
          </p:cNvPr>
          <p:cNvSpPr>
            <a:spLocks noGrp="1"/>
          </p:cNvSpPr>
          <p:nvPr>
            <p:ph type="title"/>
          </p:nvPr>
        </p:nvSpPr>
        <p:spPr/>
        <p:txBody>
          <a:bodyPr/>
          <a:lstStyle/>
          <a:p>
            <a:r>
              <a:rPr lang="en-US" b="1" i="0" dirty="0">
                <a:solidFill>
                  <a:srgbClr val="2E2F30"/>
                </a:solidFill>
                <a:effectLst/>
                <a:latin typeface="system-ui"/>
              </a:rPr>
              <a:t>Practical Implementation Tips</a:t>
            </a:r>
            <a:endParaRPr lang="en-US" dirty="0"/>
          </a:p>
        </p:txBody>
      </p:sp>
      <p:sp>
        <p:nvSpPr>
          <p:cNvPr id="3" name="Content Placeholder 2">
            <a:extLst>
              <a:ext uri="{FF2B5EF4-FFF2-40B4-BE49-F238E27FC236}">
                <a16:creationId xmlns:a16="http://schemas.microsoft.com/office/drawing/2014/main" id="{5C834BDF-F90F-39AD-B483-0BE3A88E051C}"/>
              </a:ext>
            </a:extLst>
          </p:cNvPr>
          <p:cNvSpPr>
            <a:spLocks noGrp="1"/>
          </p:cNvSpPr>
          <p:nvPr>
            <p:ph idx="1"/>
          </p:nvPr>
        </p:nvSpPr>
        <p:spPr/>
        <p:txBody>
          <a:bodyPr>
            <a:normAutofit fontScale="92500" lnSpcReduction="20000"/>
          </a:bodyPr>
          <a:lstStyle/>
          <a:p>
            <a:pPr marL="514350" indent="-514350" algn="l">
              <a:lnSpc>
                <a:spcPct val="120000"/>
              </a:lnSpc>
              <a:spcBef>
                <a:spcPts val="0"/>
              </a:spcBef>
              <a:buFont typeface="+mj-lt"/>
              <a:buAutoNum type="arabicPeriod"/>
            </a:pPr>
            <a:r>
              <a:rPr lang="en-US" b="1" i="0" dirty="0">
                <a:solidFill>
                  <a:srgbClr val="2E2F30"/>
                </a:solidFill>
                <a:effectLst/>
                <a:latin typeface="Arial" panose="020B0604020202020204" pitchFamily="34" charset="0"/>
                <a:cs typeface="Arial" panose="020B0604020202020204" pitchFamily="34" charset="0"/>
              </a:rPr>
              <a:t>Start with free tiers</a:t>
            </a:r>
            <a:r>
              <a:rPr lang="en-US" b="0" i="0" dirty="0">
                <a:solidFill>
                  <a:srgbClr val="2E2F30"/>
                </a:solidFill>
                <a:effectLst/>
                <a:latin typeface="Arial" panose="020B0604020202020204" pitchFamily="34" charset="0"/>
                <a:cs typeface="Arial" panose="020B0604020202020204" pitchFamily="34" charset="0"/>
              </a:rPr>
              <a:t>: Many AI tools offer completely free versions to test capabilities before committing to paid plans (Claude, CHATGPT, Gemini, Perplexity)</a:t>
            </a:r>
          </a:p>
          <a:p>
            <a:pPr marL="514350" indent="-514350" algn="l">
              <a:lnSpc>
                <a:spcPct val="120000"/>
              </a:lnSpc>
              <a:spcBef>
                <a:spcPts val="0"/>
              </a:spcBef>
              <a:buFont typeface="+mj-lt"/>
              <a:buAutoNum type="arabicPeriod"/>
            </a:pPr>
            <a:r>
              <a:rPr lang="en-US" b="1" i="0" dirty="0">
                <a:solidFill>
                  <a:srgbClr val="2E2F30"/>
                </a:solidFill>
                <a:effectLst/>
                <a:latin typeface="Arial" panose="020B0604020202020204" pitchFamily="34" charset="0"/>
                <a:cs typeface="Arial" panose="020B0604020202020204" pitchFamily="34" charset="0"/>
              </a:rPr>
              <a:t>Use multiple models</a:t>
            </a:r>
            <a:r>
              <a:rPr lang="en-US" b="0" i="0" dirty="0">
                <a:solidFill>
                  <a:srgbClr val="2E2F30"/>
                </a:solidFill>
                <a:effectLst/>
                <a:latin typeface="Arial" panose="020B0604020202020204" pitchFamily="34" charset="0"/>
                <a:cs typeface="Arial" panose="020B0604020202020204" pitchFamily="34" charset="0"/>
              </a:rPr>
              <a:t>: Different sections of your grant may benefit from different AI strengths.  You may like answers from a different model better</a:t>
            </a:r>
          </a:p>
          <a:p>
            <a:pPr marL="514350" indent="-514350">
              <a:lnSpc>
                <a:spcPct val="120000"/>
              </a:lnSpc>
              <a:spcBef>
                <a:spcPts val="0"/>
              </a:spcBef>
              <a:buFont typeface="+mj-lt"/>
              <a:buAutoNum type="arabicPeriod"/>
            </a:pPr>
            <a:r>
              <a:rPr lang="en-US" b="1" i="0" dirty="0">
                <a:solidFill>
                  <a:srgbClr val="2E2F30"/>
                </a:solidFill>
                <a:effectLst/>
                <a:latin typeface="Arial" panose="020B0604020202020204" pitchFamily="34" charset="0"/>
                <a:cs typeface="Arial" panose="020B0604020202020204" pitchFamily="34" charset="0"/>
              </a:rPr>
              <a:t>Consider data security</a:t>
            </a:r>
            <a:r>
              <a:rPr lang="en-US" b="0" i="0" dirty="0">
                <a:solidFill>
                  <a:srgbClr val="2E2F30"/>
                </a:solidFill>
                <a:effectLst/>
                <a:latin typeface="Arial" panose="020B0604020202020204" pitchFamily="34" charset="0"/>
                <a:cs typeface="Arial" panose="020B0604020202020204" pitchFamily="34" charset="0"/>
              </a:rPr>
              <a:t>: Check each platform's privacy policy regarding how they handle your organization's sensitive information. </a:t>
            </a:r>
            <a:r>
              <a:rPr lang="en-US" b="1" dirty="0">
                <a:solidFill>
                  <a:srgbClr val="020203"/>
                </a:solidFill>
                <a:latin typeface="Arial" panose="020B0604020202020204" pitchFamily="34" charset="0"/>
                <a:cs typeface="Arial" panose="020B0604020202020204" pitchFamily="34" charset="0"/>
              </a:rPr>
              <a:t>Do not </a:t>
            </a:r>
            <a:r>
              <a:rPr lang="en-US" b="1" i="0" dirty="0">
                <a:solidFill>
                  <a:srgbClr val="020203"/>
                </a:solidFill>
                <a:effectLst/>
                <a:latin typeface="Arial" panose="020B0604020202020204" pitchFamily="34" charset="0"/>
                <a:cs typeface="Arial" panose="020B0604020202020204" pitchFamily="34" charset="0"/>
              </a:rPr>
              <a:t>upload files you would not share publicly</a:t>
            </a:r>
            <a:r>
              <a:rPr lang="en-US" dirty="0">
                <a:solidFill>
                  <a:srgbClr val="020203"/>
                </a:solidFill>
                <a:latin typeface="Arial" panose="020B0604020202020204" pitchFamily="34" charset="0"/>
                <a:cs typeface="Arial" panose="020B0604020202020204" pitchFamily="34" charset="0"/>
              </a:rPr>
              <a:t>.</a:t>
            </a:r>
          </a:p>
          <a:p>
            <a:pPr marL="514350" indent="-514350">
              <a:lnSpc>
                <a:spcPct val="120000"/>
              </a:lnSpc>
              <a:spcBef>
                <a:spcPts val="0"/>
              </a:spcBef>
              <a:buFont typeface="+mj-lt"/>
              <a:buAutoNum type="arabicPeriod"/>
            </a:pPr>
            <a:r>
              <a:rPr lang="en-US" b="1" i="0" dirty="0">
                <a:solidFill>
                  <a:srgbClr val="2E2F30"/>
                </a:solidFill>
                <a:effectLst/>
                <a:latin typeface="Arial" panose="020B0604020202020204" pitchFamily="34" charset="0"/>
                <a:cs typeface="Arial" panose="020B0604020202020204" pitchFamily="34" charset="0"/>
              </a:rPr>
              <a:t>Maintain human oversight</a:t>
            </a:r>
            <a:r>
              <a:rPr lang="en-US" b="0" i="0" dirty="0">
                <a:solidFill>
                  <a:srgbClr val="2E2F30"/>
                </a:solidFill>
                <a:effectLst/>
                <a:latin typeface="Arial" panose="020B0604020202020204" pitchFamily="34" charset="0"/>
                <a:cs typeface="Arial" panose="020B0604020202020204" pitchFamily="34" charset="0"/>
              </a:rPr>
              <a:t>: Always have experienced grant writers review AI-generated content, especially for accuracy and alignment with your organization's voice</a:t>
            </a:r>
          </a:p>
          <a:p>
            <a:endParaRPr lang="en-US" dirty="0"/>
          </a:p>
        </p:txBody>
      </p:sp>
    </p:spTree>
    <p:extLst>
      <p:ext uri="{BB962C8B-B14F-4D97-AF65-F5344CB8AC3E}">
        <p14:creationId xmlns:p14="http://schemas.microsoft.com/office/powerpoint/2010/main" val="342953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1EFF-4B86-38B2-FD44-3ACBD076C4E7}"/>
              </a:ext>
            </a:extLst>
          </p:cNvPr>
          <p:cNvSpPr>
            <a:spLocks noGrp="1"/>
          </p:cNvSpPr>
          <p:nvPr>
            <p:ph type="title"/>
          </p:nvPr>
        </p:nvSpPr>
        <p:spPr/>
        <p:txBody>
          <a:bodyPr/>
          <a:lstStyle/>
          <a:p>
            <a:r>
              <a:rPr lang="en-US" dirty="0"/>
              <a:t>Commercial/Free?</a:t>
            </a:r>
          </a:p>
        </p:txBody>
      </p:sp>
      <p:sp>
        <p:nvSpPr>
          <p:cNvPr id="3" name="Content Placeholder 2">
            <a:extLst>
              <a:ext uri="{FF2B5EF4-FFF2-40B4-BE49-F238E27FC236}">
                <a16:creationId xmlns:a16="http://schemas.microsoft.com/office/drawing/2014/main" id="{4E0DF24D-32AB-989D-F3DB-1B61E4C2C153}"/>
              </a:ext>
            </a:extLst>
          </p:cNvPr>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Many models have free versions that would work for most, but you may be limited on number of queries or restricted to older models.  Start here.  Some have trial versions that you sign up for free, but pay after a time period. </a:t>
            </a:r>
          </a:p>
          <a:p>
            <a:r>
              <a:rPr lang="en-US" dirty="0">
                <a:latin typeface="Arial" panose="020B0604020202020204" pitchFamily="34" charset="0"/>
                <a:cs typeface="Arial" panose="020B0604020202020204" pitchFamily="34" charset="0"/>
              </a:rPr>
              <a:t>There are some aggregators out there where you can get a limited free version that gives you access to several models with the one subscription.  Upgrading to the Pro version gives access to more tools</a:t>
            </a:r>
          </a:p>
          <a:p>
            <a:r>
              <a:rPr lang="en-US" dirty="0">
                <a:latin typeface="Arial" panose="020B0604020202020204" pitchFamily="34" charset="0"/>
                <a:cs typeface="Arial" panose="020B0604020202020204" pitchFamily="34" charset="0"/>
              </a:rPr>
              <a:t>Most general paid models have around $20-30 monthly fees but it varies for specialized models</a:t>
            </a:r>
          </a:p>
          <a:p>
            <a:endParaRPr lang="en-US" dirty="0"/>
          </a:p>
        </p:txBody>
      </p:sp>
    </p:spTree>
    <p:extLst>
      <p:ext uri="{BB962C8B-B14F-4D97-AF65-F5344CB8AC3E}">
        <p14:creationId xmlns:p14="http://schemas.microsoft.com/office/powerpoint/2010/main" val="2110495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AAE29-4B43-9725-C91D-DE6671313A4A}"/>
              </a:ext>
            </a:extLst>
          </p:cNvPr>
          <p:cNvSpPr>
            <a:spLocks noGrp="1"/>
          </p:cNvSpPr>
          <p:nvPr>
            <p:ph type="title"/>
          </p:nvPr>
        </p:nvSpPr>
        <p:spPr/>
        <p:txBody>
          <a:bodyPr/>
          <a:lstStyle/>
          <a:p>
            <a:r>
              <a:rPr lang="en-US" dirty="0"/>
              <a:t>Sign Up for Free Accounts</a:t>
            </a:r>
          </a:p>
        </p:txBody>
      </p:sp>
      <p:sp>
        <p:nvSpPr>
          <p:cNvPr id="3" name="Content Placeholder 2">
            <a:extLst>
              <a:ext uri="{FF2B5EF4-FFF2-40B4-BE49-F238E27FC236}">
                <a16:creationId xmlns:a16="http://schemas.microsoft.com/office/drawing/2014/main" id="{09028846-6362-4958-2BD7-30631A7FA801}"/>
              </a:ext>
            </a:extLst>
          </p:cNvPr>
          <p:cNvSpPr>
            <a:spLocks noGrp="1"/>
          </p:cNvSpPr>
          <p:nvPr>
            <p:ph idx="1"/>
          </p:nvPr>
        </p:nvSpPr>
        <p:spPr>
          <a:xfrm>
            <a:off x="714375" y="1343818"/>
            <a:ext cx="10801350" cy="5012532"/>
          </a:xfrm>
        </p:spPr>
        <p:txBody>
          <a:bodyPr/>
          <a:lstStyle/>
          <a:p>
            <a:pPr marL="0" marR="0">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Claude by Anthropic:  </a:t>
            </a:r>
            <a:r>
              <a:rPr lang="en-US" sz="2400" b="1"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https://claude.ai/new</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CHATGPT by OpenAI:  </a:t>
            </a:r>
            <a:r>
              <a:rPr lang="en-US" sz="2400" b="1"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https://chatgpt.com/</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Gemini by Google:  </a:t>
            </a:r>
            <a:r>
              <a:rPr lang="en-US" sz="2400" b="1"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https://gemini.google.com</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Perplexity: </a:t>
            </a:r>
            <a:r>
              <a:rPr lang="en-US" sz="2400" b="1"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https://www.perplexity.ai/</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Google Notebook LM: </a:t>
            </a:r>
            <a:r>
              <a:rPr lang="en-US" sz="2400" b="1"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https://notebooklm.google/</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36015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0623C-DB1E-13AE-8E2C-00E9AF42B11F}"/>
              </a:ext>
            </a:extLst>
          </p:cNvPr>
          <p:cNvSpPr>
            <a:spLocks noGrp="1"/>
          </p:cNvSpPr>
          <p:nvPr>
            <p:ph type="title"/>
          </p:nvPr>
        </p:nvSpPr>
        <p:spPr/>
        <p:txBody>
          <a:bodyPr/>
          <a:lstStyle/>
          <a:p>
            <a:r>
              <a:rPr lang="en-US" dirty="0"/>
              <a:t>Questions 0n AI Grant Writing?</a:t>
            </a:r>
          </a:p>
        </p:txBody>
      </p:sp>
      <p:sp>
        <p:nvSpPr>
          <p:cNvPr id="3" name="Content Placeholder 2">
            <a:extLst>
              <a:ext uri="{FF2B5EF4-FFF2-40B4-BE49-F238E27FC236}">
                <a16:creationId xmlns:a16="http://schemas.microsoft.com/office/drawing/2014/main" id="{0B1FDC53-FA5B-49C2-ECBE-E452354E721B}"/>
              </a:ext>
            </a:extLst>
          </p:cNvPr>
          <p:cNvSpPr>
            <a:spLocks noGrp="1"/>
          </p:cNvSpPr>
          <p:nvPr>
            <p:ph idx="1"/>
          </p:nvPr>
        </p:nvSpPr>
        <p:spPr>
          <a:xfrm>
            <a:off x="714375" y="1869897"/>
            <a:ext cx="10801350" cy="4486453"/>
          </a:xfrm>
        </p:spPr>
        <p:txBody>
          <a:bodyPr/>
          <a:lstStyle/>
          <a:p>
            <a:r>
              <a:rPr lang="en-US" dirty="0"/>
              <a:t>Contact Larry Porter </a:t>
            </a:r>
          </a:p>
          <a:p>
            <a:r>
              <a:rPr lang="en-US" dirty="0"/>
              <a:t> ltporteriii@gmail.com</a:t>
            </a:r>
          </a:p>
        </p:txBody>
      </p:sp>
    </p:spTree>
    <p:extLst>
      <p:ext uri="{BB962C8B-B14F-4D97-AF65-F5344CB8AC3E}">
        <p14:creationId xmlns:p14="http://schemas.microsoft.com/office/powerpoint/2010/main" val="92060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2F8D2-365D-96E9-9B55-4FDCA2C4DD6A}"/>
              </a:ext>
            </a:extLst>
          </p:cNvPr>
          <p:cNvSpPr>
            <a:spLocks noGrp="1"/>
          </p:cNvSpPr>
          <p:nvPr>
            <p:ph type="title"/>
          </p:nvPr>
        </p:nvSpPr>
        <p:spPr>
          <a:xfrm>
            <a:off x="766482" y="78255"/>
            <a:ext cx="10515600" cy="1325563"/>
          </a:xfrm>
        </p:spPr>
        <p:txBody>
          <a:bodyPr>
            <a:normAutofit/>
          </a:bodyPr>
          <a:lstStyle/>
          <a:p>
            <a:r>
              <a:rPr lang="en-US" b="1" i="0" dirty="0">
                <a:solidFill>
                  <a:srgbClr val="2E2F30"/>
                </a:solidFill>
                <a:effectLst/>
                <a:latin typeface="Arial" panose="020B0604020202020204" pitchFamily="34" charset="0"/>
                <a:cs typeface="Arial" panose="020B0604020202020204" pitchFamily="34" charset="0"/>
              </a:rPr>
              <a:t>Introduction to Artificial Intelligence</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263812F-A497-804E-6E7A-54E0C9AC03E6}"/>
              </a:ext>
            </a:extLst>
          </p:cNvPr>
          <p:cNvSpPr>
            <a:spLocks noGrp="1"/>
          </p:cNvSpPr>
          <p:nvPr>
            <p:ph idx="1"/>
          </p:nvPr>
        </p:nvSpPr>
        <p:spPr>
          <a:xfrm>
            <a:off x="838200" y="1237130"/>
            <a:ext cx="10515600" cy="5320688"/>
          </a:xfrm>
        </p:spPr>
        <p:txBody>
          <a:bodyPr>
            <a:noAutofit/>
          </a:bodyPr>
          <a:lstStyle/>
          <a:p>
            <a:pPr marL="0">
              <a:lnSpc>
                <a:spcPct val="120000"/>
              </a:lnSpc>
              <a:spcBef>
                <a:spcPts val="0"/>
              </a:spcBef>
              <a:buNone/>
            </a:pPr>
            <a:r>
              <a:rPr lang="en-US" sz="2400" b="1" i="0" dirty="0">
                <a:solidFill>
                  <a:srgbClr val="2E2F30"/>
                </a:solidFill>
                <a:effectLst/>
                <a:latin typeface="Arial" panose="020B0604020202020204" pitchFamily="34" charset="0"/>
                <a:cs typeface="Arial" panose="020B0604020202020204" pitchFamily="34" charset="0"/>
              </a:rPr>
              <a:t>What is AI?</a:t>
            </a:r>
            <a:br>
              <a:rPr lang="en-US" sz="2400" b="0" i="0" dirty="0">
                <a:solidFill>
                  <a:srgbClr val="2E2F30"/>
                </a:solidFill>
                <a:effectLst/>
                <a:latin typeface="Arial" panose="020B0604020202020204" pitchFamily="34" charset="0"/>
                <a:cs typeface="Arial" panose="020B0604020202020204" pitchFamily="34" charset="0"/>
              </a:rPr>
            </a:br>
            <a:r>
              <a:rPr lang="en-US" sz="2400" b="0" i="0" dirty="0">
                <a:solidFill>
                  <a:srgbClr val="2E2F30"/>
                </a:solidFill>
                <a:effectLst/>
                <a:latin typeface="Arial" panose="020B0604020202020204" pitchFamily="34" charset="0"/>
                <a:cs typeface="Arial" panose="020B0604020202020204" pitchFamily="34" charset="0"/>
              </a:rPr>
              <a:t>Artificial Intelligence (AI) is a technology that enables machines, particularly computers, to mimic human intelligence. This means that AI can learn from experiences, understand information, solve problems, and make decisions, much like we do.</a:t>
            </a:r>
          </a:p>
          <a:p>
            <a:pPr marL="0">
              <a:lnSpc>
                <a:spcPct val="120000"/>
              </a:lnSpc>
              <a:spcBef>
                <a:spcPts val="0"/>
              </a:spcBef>
              <a:buNone/>
            </a:pPr>
            <a:endParaRPr lang="en-US" sz="2400" b="1" i="0" dirty="0">
              <a:solidFill>
                <a:srgbClr val="2E2F30"/>
              </a:solidFill>
              <a:effectLst/>
              <a:latin typeface="Arial" panose="020B0604020202020204" pitchFamily="34" charset="0"/>
              <a:cs typeface="Arial" panose="020B0604020202020204" pitchFamily="34" charset="0"/>
            </a:endParaRPr>
          </a:p>
          <a:p>
            <a:pPr marL="0">
              <a:lnSpc>
                <a:spcPct val="120000"/>
              </a:lnSpc>
              <a:spcBef>
                <a:spcPts val="0"/>
              </a:spcBef>
              <a:buNone/>
            </a:pPr>
            <a:r>
              <a:rPr lang="en-US" sz="2400" b="1" i="0" dirty="0">
                <a:solidFill>
                  <a:srgbClr val="2E2F30"/>
                </a:solidFill>
                <a:effectLst/>
                <a:latin typeface="Arial" panose="020B0604020202020204" pitchFamily="34" charset="0"/>
                <a:cs typeface="Arial" panose="020B0604020202020204" pitchFamily="34" charset="0"/>
              </a:rPr>
              <a:t>How Does AI Work?</a:t>
            </a:r>
            <a:br>
              <a:rPr lang="en-US" sz="2400" b="0" i="0" dirty="0">
                <a:solidFill>
                  <a:srgbClr val="2E2F30"/>
                </a:solidFill>
                <a:effectLst/>
                <a:latin typeface="Arial" panose="020B0604020202020204" pitchFamily="34" charset="0"/>
                <a:cs typeface="Arial" panose="020B0604020202020204" pitchFamily="34" charset="0"/>
              </a:rPr>
            </a:br>
            <a:r>
              <a:rPr lang="en-US" sz="2400" b="0" i="0" dirty="0">
                <a:solidFill>
                  <a:srgbClr val="2E2F30"/>
                </a:solidFill>
                <a:effectLst/>
                <a:latin typeface="Arial" panose="020B0604020202020204" pitchFamily="34" charset="0"/>
                <a:cs typeface="Arial" panose="020B0604020202020204" pitchFamily="34" charset="0"/>
              </a:rPr>
              <a:t>AI systems are designed to analyze large amounts of data and identify patterns. For example, they can learn to recognize images, understand spoken language, or even predict outcomes based on past information. This ability to learn and adapt makes AI a powerful tool for various applications.</a:t>
            </a:r>
          </a:p>
        </p:txBody>
      </p:sp>
    </p:spTree>
    <p:extLst>
      <p:ext uri="{BB962C8B-B14F-4D97-AF65-F5344CB8AC3E}">
        <p14:creationId xmlns:p14="http://schemas.microsoft.com/office/powerpoint/2010/main" val="205775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E014-225B-2E0F-AA5D-C2EA616E357F}"/>
              </a:ext>
            </a:extLst>
          </p:cNvPr>
          <p:cNvSpPr>
            <a:spLocks noGrp="1"/>
          </p:cNvSpPr>
          <p:nvPr>
            <p:ph type="title"/>
          </p:nvPr>
        </p:nvSpPr>
        <p:spPr/>
        <p:txBody>
          <a:bodyPr/>
          <a:lstStyle/>
          <a:p>
            <a:r>
              <a:rPr lang="en-US" sz="4400" b="1" i="0" dirty="0">
                <a:solidFill>
                  <a:srgbClr val="2E2F30"/>
                </a:solidFill>
                <a:effectLst/>
                <a:latin typeface="Arial" panose="020B0604020202020204" pitchFamily="34" charset="0"/>
                <a:cs typeface="Arial" panose="020B0604020202020204" pitchFamily="34" charset="0"/>
              </a:rPr>
              <a:t>Why is AI Important for Non-Profits?</a:t>
            </a:r>
            <a:endParaRPr lang="en-US" dirty="0"/>
          </a:p>
        </p:txBody>
      </p:sp>
      <p:sp>
        <p:nvSpPr>
          <p:cNvPr id="3" name="Content Placeholder 2">
            <a:extLst>
              <a:ext uri="{FF2B5EF4-FFF2-40B4-BE49-F238E27FC236}">
                <a16:creationId xmlns:a16="http://schemas.microsoft.com/office/drawing/2014/main" id="{E25E9036-1EEE-53FC-A39D-E2DFE0ECAA2E}"/>
              </a:ext>
            </a:extLst>
          </p:cNvPr>
          <p:cNvSpPr>
            <a:spLocks noGrp="1"/>
          </p:cNvSpPr>
          <p:nvPr>
            <p:ph idx="1"/>
          </p:nvPr>
        </p:nvSpPr>
        <p:spPr/>
        <p:txBody>
          <a:bodyPr>
            <a:normAutofit lnSpcReduction="10000"/>
          </a:bodyPr>
          <a:lstStyle/>
          <a:p>
            <a:pPr marL="0">
              <a:lnSpc>
                <a:spcPct val="120000"/>
              </a:lnSpc>
              <a:spcBef>
                <a:spcPts val="0"/>
              </a:spcBef>
              <a:buNone/>
            </a:pPr>
            <a:r>
              <a:rPr lang="en-US" sz="2800" b="0" i="0" dirty="0">
                <a:solidFill>
                  <a:srgbClr val="2E2F30"/>
                </a:solidFill>
                <a:effectLst/>
                <a:latin typeface="Arial" panose="020B0604020202020204" pitchFamily="34" charset="0"/>
                <a:cs typeface="Arial" panose="020B0604020202020204" pitchFamily="34" charset="0"/>
              </a:rPr>
              <a:t>For non-profit organizations, AI can enhance efficiency and effectiveness. It can help in areas such as grant writing by analyzing successful proposals, identifying potential funding sources, and </a:t>
            </a:r>
            <a:r>
              <a:rPr lang="en-US" dirty="0">
                <a:solidFill>
                  <a:srgbClr val="2E2F30"/>
                </a:solidFill>
                <a:latin typeface="Arial" panose="020B0604020202020204" pitchFamily="34" charset="0"/>
                <a:cs typeface="Arial" panose="020B0604020202020204" pitchFamily="34" charset="0"/>
              </a:rPr>
              <a:t>saving time and effort creating and writing materials</a:t>
            </a:r>
            <a:r>
              <a:rPr lang="en-US" sz="2800" b="0" i="0" dirty="0">
                <a:solidFill>
                  <a:srgbClr val="2E2F30"/>
                </a:solidFill>
                <a:effectLst/>
                <a:latin typeface="Arial" panose="020B0604020202020204" pitchFamily="34" charset="0"/>
                <a:cs typeface="Arial" panose="020B0604020202020204" pitchFamily="34" charset="0"/>
              </a:rPr>
              <a:t>. By leveraging AI, non-profits can focus more on their mission and less on administrative burdens.</a:t>
            </a:r>
          </a:p>
          <a:p>
            <a:pPr marL="0">
              <a:lnSpc>
                <a:spcPct val="120000"/>
              </a:lnSpc>
              <a:spcBef>
                <a:spcPts val="0"/>
              </a:spcBef>
              <a:buNone/>
            </a:pPr>
            <a:r>
              <a:rPr lang="en-US" sz="1100" b="0" i="0" dirty="0">
                <a:solidFill>
                  <a:srgbClr val="2E2F30"/>
                </a:solidFill>
                <a:effectLst/>
                <a:latin typeface="Arial" panose="020B0604020202020204" pitchFamily="34" charset="0"/>
                <a:cs typeface="Arial" panose="020B0604020202020204" pitchFamily="34" charset="0"/>
              </a:rPr>
              <a:t> </a:t>
            </a:r>
            <a:br>
              <a:rPr lang="en-US" sz="2800" b="0" i="0" dirty="0">
                <a:solidFill>
                  <a:srgbClr val="2E2F30"/>
                </a:solidFill>
                <a:effectLst/>
                <a:latin typeface="Arial" panose="020B0604020202020204" pitchFamily="34" charset="0"/>
                <a:cs typeface="Arial" panose="020B0604020202020204" pitchFamily="34" charset="0"/>
              </a:rPr>
            </a:br>
            <a:r>
              <a:rPr lang="en-US" sz="2800" b="1" i="0" dirty="0">
                <a:solidFill>
                  <a:srgbClr val="2E2F30"/>
                </a:solidFill>
                <a:effectLst/>
                <a:latin typeface="Arial" panose="020B0604020202020204" pitchFamily="34" charset="0"/>
                <a:cs typeface="Arial" panose="020B0604020202020204" pitchFamily="34" charset="0"/>
              </a:rPr>
              <a:t>In summary, AI is about using technology to replicate human-like thinking and problem-solving. For non-profits, embracing AI can lead to smarter operations, increased productivity, and greater impact in their communities.</a:t>
            </a:r>
            <a:endParaRPr lang="en-US" sz="2800" b="1"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4031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D0782-750E-1519-3D39-F28047867978}"/>
              </a:ext>
            </a:extLst>
          </p:cNvPr>
          <p:cNvSpPr>
            <a:spLocks noGrp="1"/>
          </p:cNvSpPr>
          <p:nvPr>
            <p:ph type="title"/>
          </p:nvPr>
        </p:nvSpPr>
        <p:spPr/>
        <p:txBody>
          <a:bodyPr/>
          <a:lstStyle/>
          <a:p>
            <a:r>
              <a:rPr lang="en-US" b="1" dirty="0"/>
              <a:t>Industries Using AI</a:t>
            </a:r>
          </a:p>
        </p:txBody>
      </p:sp>
      <p:sp>
        <p:nvSpPr>
          <p:cNvPr id="3" name="Content Placeholder 2">
            <a:extLst>
              <a:ext uri="{FF2B5EF4-FFF2-40B4-BE49-F238E27FC236}">
                <a16:creationId xmlns:a16="http://schemas.microsoft.com/office/drawing/2014/main" id="{3563C40A-A58D-A43F-7DAC-92623397B1BD}"/>
              </a:ext>
            </a:extLst>
          </p:cNvPr>
          <p:cNvSpPr>
            <a:spLocks noGrp="1"/>
          </p:cNvSpPr>
          <p:nvPr>
            <p:ph idx="1"/>
          </p:nvPr>
        </p:nvSpPr>
        <p:spPr/>
        <p:txBody>
          <a:bodyPr>
            <a:noAutofit/>
          </a:bodyPr>
          <a:lstStyle/>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Healthcare: </a:t>
            </a:r>
            <a:r>
              <a:rPr lang="en-US" sz="2400" b="0" i="0" dirty="0">
                <a:solidFill>
                  <a:srgbClr val="001D35"/>
                </a:solidFill>
                <a:effectLst/>
                <a:latin typeface="Arial" panose="020B0604020202020204" pitchFamily="34" charset="0"/>
                <a:cs typeface="Arial" panose="020B0604020202020204" pitchFamily="34" charset="0"/>
              </a:rPr>
              <a:t>medical diagnosis, drug discovery, and personalized treatment plans. </a:t>
            </a:r>
          </a:p>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Transportation: </a:t>
            </a:r>
            <a:r>
              <a:rPr lang="en-US" sz="2400" b="0" i="0" dirty="0">
                <a:solidFill>
                  <a:srgbClr val="001D35"/>
                </a:solidFill>
                <a:effectLst/>
                <a:latin typeface="Arial" panose="020B0604020202020204" pitchFamily="34" charset="0"/>
                <a:cs typeface="Arial" panose="020B0604020202020204" pitchFamily="34" charset="0"/>
              </a:rPr>
              <a:t>powers self-driving cars, optimizes traffic flow, and improves public transportation systems. </a:t>
            </a:r>
          </a:p>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Cybersecurity: </a:t>
            </a:r>
            <a:r>
              <a:rPr lang="en-US" sz="2400" b="0" i="0" dirty="0">
                <a:solidFill>
                  <a:srgbClr val="001D35"/>
                </a:solidFill>
                <a:effectLst/>
                <a:latin typeface="Arial" panose="020B0604020202020204" pitchFamily="34" charset="0"/>
                <a:cs typeface="Arial" panose="020B0604020202020204" pitchFamily="34" charset="0"/>
              </a:rPr>
              <a:t>detect and prevent cyberattacks, identify malicious activity, and protect sensitive data. </a:t>
            </a:r>
          </a:p>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Finance:</a:t>
            </a:r>
            <a:r>
              <a:rPr lang="en-US" sz="2400" b="0" i="0" dirty="0">
                <a:solidFill>
                  <a:srgbClr val="001D35"/>
                </a:solidFill>
                <a:effectLst/>
                <a:latin typeface="Arial" panose="020B0604020202020204" pitchFamily="34" charset="0"/>
                <a:cs typeface="Arial" panose="020B0604020202020204" pitchFamily="34" charset="0"/>
              </a:rPr>
              <a:t> fraudulent transactions, assess risk, and provide personalized financial advice. </a:t>
            </a:r>
          </a:p>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Retail: </a:t>
            </a:r>
            <a:r>
              <a:rPr lang="en-US" sz="2400" b="0" i="0" dirty="0">
                <a:solidFill>
                  <a:srgbClr val="001D35"/>
                </a:solidFill>
                <a:effectLst/>
                <a:latin typeface="Arial" panose="020B0604020202020204" pitchFamily="34" charset="0"/>
                <a:cs typeface="Arial" panose="020B0604020202020204" pitchFamily="34" charset="0"/>
              </a:rPr>
              <a:t>recommendation engines analyze consumer data to personalize product suggestions and improve customer experience. </a:t>
            </a:r>
          </a:p>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Manufacturing: </a:t>
            </a:r>
            <a:r>
              <a:rPr lang="en-US" sz="2400" b="0" i="0" dirty="0">
                <a:solidFill>
                  <a:srgbClr val="001D35"/>
                </a:solidFill>
                <a:effectLst/>
                <a:latin typeface="Arial" panose="020B0604020202020204" pitchFamily="34" charset="0"/>
                <a:cs typeface="Arial" panose="020B0604020202020204" pitchFamily="34" charset="0"/>
              </a:rPr>
              <a:t>optimize production processes, predict equipment failures, and improve quality control. </a:t>
            </a:r>
          </a:p>
          <a:p>
            <a:pPr algn="l">
              <a:spcBef>
                <a:spcPts val="750"/>
              </a:spcBef>
              <a:spcAft>
                <a:spcPts val="6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Agriculture: </a:t>
            </a:r>
            <a:r>
              <a:rPr lang="en-US" sz="2400" b="0" i="0" dirty="0">
                <a:solidFill>
                  <a:srgbClr val="001D35"/>
                </a:solidFill>
                <a:effectLst/>
                <a:latin typeface="Arial" panose="020B0604020202020204" pitchFamily="34" charset="0"/>
                <a:cs typeface="Arial" panose="020B0604020202020204" pitchFamily="34" charset="0"/>
              </a:rPr>
              <a:t>precision farming, monitors crops, and optimizes resource management. </a:t>
            </a:r>
          </a:p>
          <a:p>
            <a:pPr algn="l">
              <a:spcBef>
                <a:spcPts val="750"/>
              </a:spcBef>
              <a:spcAft>
                <a:spcPts val="1500"/>
              </a:spcAft>
              <a:buFont typeface="Arial" panose="020B0604020202020204" pitchFamily="34" charset="0"/>
              <a:buChar char="•"/>
            </a:pPr>
            <a:r>
              <a:rPr lang="en-US" sz="2400" b="1" i="0" dirty="0">
                <a:solidFill>
                  <a:srgbClr val="001D35"/>
                </a:solidFill>
                <a:effectLst/>
                <a:latin typeface="Arial" panose="020B0604020202020204" pitchFamily="34" charset="0"/>
                <a:cs typeface="Arial" panose="020B0604020202020204" pitchFamily="34" charset="0"/>
              </a:rPr>
              <a:t>Education: </a:t>
            </a:r>
            <a:r>
              <a:rPr lang="en-US" sz="2400" b="0" i="0" dirty="0">
                <a:solidFill>
                  <a:srgbClr val="001D35"/>
                </a:solidFill>
                <a:effectLst/>
                <a:latin typeface="Arial" panose="020B0604020202020204" pitchFamily="34" charset="0"/>
                <a:cs typeface="Arial" panose="020B0604020202020204" pitchFamily="34" charset="0"/>
              </a:rPr>
              <a:t>adaptive learning platforms that personalize lesson plans for each student based on their strengths and weaknesses. </a:t>
            </a:r>
          </a:p>
        </p:txBody>
      </p:sp>
    </p:spTree>
    <p:extLst>
      <p:ext uri="{BB962C8B-B14F-4D97-AF65-F5344CB8AC3E}">
        <p14:creationId xmlns:p14="http://schemas.microsoft.com/office/powerpoint/2010/main" val="1358377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6ED6F-723B-9610-6180-3F4A7CA4C1F2}"/>
              </a:ext>
            </a:extLst>
          </p:cNvPr>
          <p:cNvSpPr>
            <a:spLocks noGrp="1"/>
          </p:cNvSpPr>
          <p:nvPr>
            <p:ph type="title"/>
          </p:nvPr>
        </p:nvSpPr>
        <p:spPr>
          <a:xfrm>
            <a:off x="838200" y="33899"/>
            <a:ext cx="10515600" cy="1140478"/>
          </a:xfrm>
        </p:spPr>
        <p:txBody>
          <a:bodyPr/>
          <a:lstStyle/>
          <a:p>
            <a:r>
              <a:rPr lang="en-US" b="0" i="0" dirty="0">
                <a:solidFill>
                  <a:srgbClr val="101012"/>
                </a:solidFill>
                <a:effectLst/>
                <a:latin typeface="system-ui"/>
              </a:rPr>
              <a:t>How AI Can Improve Fundraising Efforts</a:t>
            </a:r>
            <a:endParaRPr lang="en-US" dirty="0"/>
          </a:p>
        </p:txBody>
      </p:sp>
      <p:sp>
        <p:nvSpPr>
          <p:cNvPr id="3" name="Content Placeholder 2">
            <a:extLst>
              <a:ext uri="{FF2B5EF4-FFF2-40B4-BE49-F238E27FC236}">
                <a16:creationId xmlns:a16="http://schemas.microsoft.com/office/drawing/2014/main" id="{7462BB8A-E0EC-D413-71C9-D8A26439267F}"/>
              </a:ext>
            </a:extLst>
          </p:cNvPr>
          <p:cNvSpPr>
            <a:spLocks noGrp="1"/>
          </p:cNvSpPr>
          <p:nvPr>
            <p:ph idx="1"/>
          </p:nvPr>
        </p:nvSpPr>
        <p:spPr>
          <a:xfrm>
            <a:off x="838200" y="1075765"/>
            <a:ext cx="10515600" cy="5126726"/>
          </a:xfrm>
        </p:spPr>
        <p:txBody>
          <a:bodyPr>
            <a:noAutofit/>
          </a:bodyPr>
          <a:lstStyle/>
          <a:p>
            <a:pPr marL="0" indent="0">
              <a:lnSpc>
                <a:spcPct val="120000"/>
              </a:lnSpc>
              <a:buNone/>
            </a:pPr>
            <a:r>
              <a:rPr lang="en-US" sz="2400" b="1" i="0" dirty="0">
                <a:solidFill>
                  <a:srgbClr val="101012"/>
                </a:solidFill>
                <a:effectLst/>
                <a:latin typeface="Arial" panose="020B0604020202020204" pitchFamily="34" charset="0"/>
                <a:cs typeface="Arial" panose="020B0604020202020204" pitchFamily="34" charset="0"/>
              </a:rPr>
              <a:t>Targeted Donor Insights:  </a:t>
            </a:r>
            <a:r>
              <a:rPr lang="en-US" sz="2400" b="0" i="0" dirty="0">
                <a:solidFill>
                  <a:srgbClr val="101012"/>
                </a:solidFill>
                <a:effectLst/>
                <a:latin typeface="Arial" panose="020B0604020202020204" pitchFamily="34" charset="0"/>
                <a:cs typeface="Arial" panose="020B0604020202020204" pitchFamily="34" charset="0"/>
              </a:rPr>
              <a:t>AI can analyze donor data to identify trends and patterns. </a:t>
            </a:r>
          </a:p>
          <a:p>
            <a:pPr marL="0" indent="0">
              <a:lnSpc>
                <a:spcPct val="120000"/>
              </a:lnSpc>
              <a:buNone/>
            </a:pPr>
            <a:r>
              <a:rPr lang="en-US" sz="2400" b="1" i="0" dirty="0">
                <a:solidFill>
                  <a:srgbClr val="101012"/>
                </a:solidFill>
                <a:effectLst/>
                <a:latin typeface="Arial" panose="020B0604020202020204" pitchFamily="34" charset="0"/>
                <a:cs typeface="Arial" panose="020B0604020202020204" pitchFamily="34" charset="0"/>
              </a:rPr>
              <a:t>Personalized Communication</a:t>
            </a:r>
            <a:r>
              <a:rPr lang="en-US" sz="2400" b="0" i="0" dirty="0">
                <a:solidFill>
                  <a:srgbClr val="101012"/>
                </a:solidFill>
                <a:effectLst/>
                <a:latin typeface="Arial" panose="020B0604020202020204" pitchFamily="34" charset="0"/>
                <a:cs typeface="Arial" panose="020B0604020202020204" pitchFamily="34" charset="0"/>
              </a:rPr>
              <a:t>: Using AI, non-profits can create personalized messages for potential and existing donors. </a:t>
            </a:r>
          </a:p>
          <a:p>
            <a:pPr marL="0" indent="0">
              <a:lnSpc>
                <a:spcPct val="120000"/>
              </a:lnSpc>
              <a:buNone/>
            </a:pPr>
            <a:r>
              <a:rPr lang="en-US" sz="2400" b="1" i="0" dirty="0">
                <a:solidFill>
                  <a:srgbClr val="101012"/>
                </a:solidFill>
                <a:effectLst/>
                <a:latin typeface="Arial" panose="020B0604020202020204" pitchFamily="34" charset="0"/>
                <a:cs typeface="Arial" panose="020B0604020202020204" pitchFamily="34" charset="0"/>
              </a:rPr>
              <a:t>Predictive Analytics </a:t>
            </a:r>
            <a:r>
              <a:rPr lang="en-US" sz="2400" b="0" i="0" dirty="0">
                <a:solidFill>
                  <a:srgbClr val="101012"/>
                </a:solidFill>
                <a:effectLst/>
                <a:latin typeface="Arial" panose="020B0604020202020204" pitchFamily="34" charset="0"/>
                <a:cs typeface="Arial" panose="020B0604020202020204" pitchFamily="34" charset="0"/>
              </a:rPr>
              <a:t>AI tools can forecast future donation behavior based on historical data. </a:t>
            </a:r>
          </a:p>
          <a:p>
            <a:pPr marL="0" indent="0">
              <a:lnSpc>
                <a:spcPct val="120000"/>
              </a:lnSpc>
              <a:buNone/>
            </a:pPr>
            <a:r>
              <a:rPr lang="en-US" sz="2400" b="1" i="0" dirty="0">
                <a:solidFill>
                  <a:srgbClr val="101012"/>
                </a:solidFill>
                <a:effectLst/>
                <a:latin typeface="Arial" panose="020B0604020202020204" pitchFamily="34" charset="0"/>
                <a:cs typeface="Arial" panose="020B0604020202020204" pitchFamily="34" charset="0"/>
              </a:rPr>
              <a:t>Automating Administrative Tasks- </a:t>
            </a:r>
            <a:r>
              <a:rPr lang="en-US" sz="2400" b="0" i="0" dirty="0">
                <a:solidFill>
                  <a:srgbClr val="101012"/>
                </a:solidFill>
                <a:effectLst/>
                <a:latin typeface="Arial" panose="020B0604020202020204" pitchFamily="34" charset="0"/>
                <a:cs typeface="Arial" panose="020B0604020202020204" pitchFamily="34" charset="0"/>
              </a:rPr>
              <a:t>AI can automate routine fundraising tasks, such as data entry, donor acknowledgment, and reporting</a:t>
            </a:r>
          </a:p>
        </p:txBody>
      </p:sp>
    </p:spTree>
    <p:extLst>
      <p:ext uri="{BB962C8B-B14F-4D97-AF65-F5344CB8AC3E}">
        <p14:creationId xmlns:p14="http://schemas.microsoft.com/office/powerpoint/2010/main" val="2210511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DCD77-04D3-BEE8-7BB9-4686CFBD4380}"/>
              </a:ext>
            </a:extLst>
          </p:cNvPr>
          <p:cNvSpPr>
            <a:spLocks noGrp="1"/>
          </p:cNvSpPr>
          <p:nvPr>
            <p:ph type="title"/>
          </p:nvPr>
        </p:nvSpPr>
        <p:spPr/>
        <p:txBody>
          <a:bodyPr/>
          <a:lstStyle/>
          <a:p>
            <a:r>
              <a:rPr lang="en-US" b="0" i="0" dirty="0">
                <a:solidFill>
                  <a:srgbClr val="101012"/>
                </a:solidFill>
                <a:effectLst/>
                <a:latin typeface="system-ui"/>
              </a:rPr>
              <a:t>How AI Can Improve Fundraising Efforts</a:t>
            </a:r>
            <a:endParaRPr lang="en-US" dirty="0"/>
          </a:p>
        </p:txBody>
      </p:sp>
      <p:sp>
        <p:nvSpPr>
          <p:cNvPr id="3" name="Content Placeholder 2">
            <a:extLst>
              <a:ext uri="{FF2B5EF4-FFF2-40B4-BE49-F238E27FC236}">
                <a16:creationId xmlns:a16="http://schemas.microsoft.com/office/drawing/2014/main" id="{24A47854-AA2D-37A8-C895-5F809ED492D0}"/>
              </a:ext>
            </a:extLst>
          </p:cNvPr>
          <p:cNvSpPr>
            <a:spLocks noGrp="1"/>
          </p:cNvSpPr>
          <p:nvPr>
            <p:ph idx="1"/>
          </p:nvPr>
        </p:nvSpPr>
        <p:spPr/>
        <p:txBody>
          <a:bodyPr>
            <a:normAutofit fontScale="92500" lnSpcReduction="10000"/>
          </a:bodyPr>
          <a:lstStyle/>
          <a:p>
            <a:pPr marL="0" indent="0">
              <a:lnSpc>
                <a:spcPct val="120000"/>
              </a:lnSpc>
              <a:buNone/>
            </a:pPr>
            <a:r>
              <a:rPr lang="en-US" sz="2800" b="1" i="0" dirty="0">
                <a:solidFill>
                  <a:srgbClr val="101012"/>
                </a:solidFill>
                <a:effectLst/>
                <a:latin typeface="Arial" panose="020B0604020202020204" pitchFamily="34" charset="0"/>
                <a:cs typeface="Arial" panose="020B0604020202020204" pitchFamily="34" charset="0"/>
              </a:rPr>
              <a:t>Enhancing Online Campaigns- </a:t>
            </a:r>
            <a:r>
              <a:rPr lang="en-US" sz="2800" b="0" i="0" dirty="0">
                <a:solidFill>
                  <a:srgbClr val="101012"/>
                </a:solidFill>
                <a:effectLst/>
                <a:latin typeface="Arial" panose="020B0604020202020204" pitchFamily="34" charset="0"/>
                <a:cs typeface="Arial" panose="020B0604020202020204" pitchFamily="34" charset="0"/>
              </a:rPr>
              <a:t>AI can optimize online fundraising campaigns by analyzing which messages, images, or platforms yield the best results. </a:t>
            </a:r>
          </a:p>
          <a:p>
            <a:pPr marL="0" indent="0">
              <a:lnSpc>
                <a:spcPct val="120000"/>
              </a:lnSpc>
              <a:spcAft>
                <a:spcPts val="600"/>
              </a:spcAft>
              <a:buNone/>
            </a:pPr>
            <a:r>
              <a:rPr lang="en-US" sz="2800" b="1" i="0" dirty="0">
                <a:solidFill>
                  <a:srgbClr val="101012"/>
                </a:solidFill>
                <a:effectLst/>
                <a:latin typeface="Arial" panose="020B0604020202020204" pitchFamily="34" charset="0"/>
                <a:cs typeface="Arial" panose="020B0604020202020204" pitchFamily="34" charset="0"/>
              </a:rPr>
              <a:t>Grant Writing Support- </a:t>
            </a:r>
            <a:r>
              <a:rPr lang="en-US" sz="2800" b="0" i="0" dirty="0">
                <a:solidFill>
                  <a:srgbClr val="101012"/>
                </a:solidFill>
                <a:effectLst/>
                <a:latin typeface="Arial" panose="020B0604020202020204" pitchFamily="34" charset="0"/>
                <a:cs typeface="Arial" panose="020B0604020202020204" pitchFamily="34" charset="0"/>
              </a:rPr>
              <a:t>AI can assist in writing grant proposals by analyzing past successful applications and suggesting relevant content or formatting. This can save time and improve the quality of submissions</a:t>
            </a:r>
            <a:r>
              <a:rPr lang="en-US" sz="2400" b="0" i="0" dirty="0">
                <a:solidFill>
                  <a:srgbClr val="101012"/>
                </a:solidFill>
                <a:effectLst/>
                <a:latin typeface="Arial" panose="020B0604020202020204" pitchFamily="34" charset="0"/>
                <a:cs typeface="Arial" panose="020B0604020202020204" pitchFamily="34" charset="0"/>
              </a:rPr>
              <a:t>. </a:t>
            </a:r>
          </a:p>
          <a:p>
            <a:pPr marL="0" indent="0">
              <a:lnSpc>
                <a:spcPct val="120000"/>
              </a:lnSpc>
              <a:spcBef>
                <a:spcPts val="0"/>
              </a:spcBef>
              <a:buNone/>
            </a:pPr>
            <a:r>
              <a:rPr lang="en-US" sz="2800" b="1" i="0" dirty="0">
                <a:solidFill>
                  <a:srgbClr val="101012"/>
                </a:solidFill>
                <a:effectLst/>
                <a:latin typeface="Arial" panose="020B0604020202020204" pitchFamily="34" charset="0"/>
                <a:cs typeface="Arial" panose="020B0604020202020204" pitchFamily="34" charset="0"/>
              </a:rPr>
              <a:t>Incorporating AI into fundraising strategies can lead to more effective campaigns, stronger donor relationships, and ultimately, increased funding. By leveraging these tools, non-profits can enhance their impact and better serve their communities</a:t>
            </a:r>
            <a:r>
              <a:rPr lang="en-US" sz="2800" b="0" i="0" dirty="0">
                <a:solidFill>
                  <a:srgbClr val="101012"/>
                </a:solidFill>
                <a:effectLst/>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88224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6B144AD-CF76-13D4-F1A3-3F5D8B0513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12" y="0"/>
            <a:ext cx="12218842" cy="6858000"/>
          </a:xfrm>
          <a:prstGeom prst="rect">
            <a:avLst/>
          </a:prstGeom>
        </p:spPr>
      </p:pic>
    </p:spTree>
    <p:extLst>
      <p:ext uri="{BB962C8B-B14F-4D97-AF65-F5344CB8AC3E}">
        <p14:creationId xmlns:p14="http://schemas.microsoft.com/office/powerpoint/2010/main" val="4221389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889F2-B320-5916-B688-7C6AF11536A1}"/>
              </a:ext>
            </a:extLst>
          </p:cNvPr>
          <p:cNvSpPr>
            <a:spLocks noGrp="1"/>
          </p:cNvSpPr>
          <p:nvPr>
            <p:ph type="title"/>
          </p:nvPr>
        </p:nvSpPr>
        <p:spPr/>
        <p:txBody>
          <a:bodyPr>
            <a:normAutofit fontScale="90000"/>
          </a:bodyPr>
          <a:lstStyle/>
          <a:p>
            <a:r>
              <a:rPr lang="en-US" b="1" dirty="0">
                <a:solidFill>
                  <a:srgbClr val="2E2F30"/>
                </a:solidFill>
                <a:latin typeface="system-ui"/>
              </a:rPr>
              <a:t>The Key to Successful AI Answers.  THE PROMPT</a:t>
            </a:r>
            <a:br>
              <a:rPr lang="en-US" b="1" i="0" dirty="0">
                <a:solidFill>
                  <a:srgbClr val="2E2F30"/>
                </a:solidFill>
                <a:effectLst/>
                <a:latin typeface="system-ui"/>
              </a:rPr>
            </a:br>
            <a:endParaRPr lang="en-US" dirty="0"/>
          </a:p>
        </p:txBody>
      </p:sp>
      <p:sp>
        <p:nvSpPr>
          <p:cNvPr id="3" name="Content Placeholder 2">
            <a:extLst>
              <a:ext uri="{FF2B5EF4-FFF2-40B4-BE49-F238E27FC236}">
                <a16:creationId xmlns:a16="http://schemas.microsoft.com/office/drawing/2014/main" id="{175FA418-2076-CFB9-BCBE-0161166BD54F}"/>
              </a:ext>
            </a:extLst>
          </p:cNvPr>
          <p:cNvSpPr>
            <a:spLocks noGrp="1"/>
          </p:cNvSpPr>
          <p:nvPr>
            <p:ph idx="1"/>
          </p:nvPr>
        </p:nvSpPr>
        <p:spPr/>
        <p:txBody>
          <a:bodyPr>
            <a:normAutofit/>
          </a:bodyPr>
          <a:lstStyle/>
          <a:p>
            <a:pPr marL="0">
              <a:lnSpc>
                <a:spcPct val="100000"/>
              </a:lnSpc>
              <a:spcBef>
                <a:spcPts val="0"/>
              </a:spcBef>
              <a:buNone/>
            </a:pPr>
            <a:r>
              <a:rPr lang="en-US" b="0" i="0" dirty="0">
                <a:solidFill>
                  <a:srgbClr val="2E2F30"/>
                </a:solidFill>
                <a:effectLst/>
                <a:latin typeface="system-ui"/>
              </a:rPr>
              <a:t>An </a:t>
            </a:r>
            <a:r>
              <a:rPr lang="en-US" b="1" i="0" dirty="0">
                <a:solidFill>
                  <a:srgbClr val="2E2F30"/>
                </a:solidFill>
                <a:effectLst/>
                <a:latin typeface="system-ui"/>
              </a:rPr>
              <a:t>AI prompt</a:t>
            </a:r>
            <a:r>
              <a:rPr lang="en-US" b="0" i="0" dirty="0">
                <a:solidFill>
                  <a:srgbClr val="2E2F30"/>
                </a:solidFill>
                <a:effectLst/>
                <a:latin typeface="system-ui"/>
              </a:rPr>
              <a:t> is a carefully constructed input or instruction given to an AI model (like CHATGPT) to guide its responses. A well-crafted prompt helps the model understand the task, provide accurate answers, and generate meaningful outputs. For someone inexperienced with AI, creating an effective prompt can feel tricky, but following some basic principles can make it easier.</a:t>
            </a:r>
          </a:p>
          <a:p>
            <a:pPr marL="0">
              <a:lnSpc>
                <a:spcPct val="100000"/>
              </a:lnSpc>
              <a:spcBef>
                <a:spcPts val="0"/>
              </a:spcBef>
              <a:buNone/>
            </a:pPr>
            <a:endParaRPr lang="en-US" sz="3200" dirty="0"/>
          </a:p>
        </p:txBody>
      </p:sp>
      <p:pic>
        <p:nvPicPr>
          <p:cNvPr id="5" name="Picture 4">
            <a:extLst>
              <a:ext uri="{FF2B5EF4-FFF2-40B4-BE49-F238E27FC236}">
                <a16:creationId xmlns:a16="http://schemas.microsoft.com/office/drawing/2014/main" id="{5004059C-6876-A852-EF32-432BB1A91CE8}"/>
              </a:ext>
            </a:extLst>
          </p:cNvPr>
          <p:cNvPicPr>
            <a:picLocks noChangeAspect="1"/>
          </p:cNvPicPr>
          <p:nvPr/>
        </p:nvPicPr>
        <p:blipFill>
          <a:blip r:embed="rId3"/>
          <a:stretch>
            <a:fillRect/>
          </a:stretch>
        </p:blipFill>
        <p:spPr>
          <a:xfrm>
            <a:off x="2027320" y="3716337"/>
            <a:ext cx="8685412" cy="3122844"/>
          </a:xfrm>
          <a:prstGeom prst="rect">
            <a:avLst/>
          </a:prstGeom>
        </p:spPr>
      </p:pic>
    </p:spTree>
    <p:extLst>
      <p:ext uri="{BB962C8B-B14F-4D97-AF65-F5344CB8AC3E}">
        <p14:creationId xmlns:p14="http://schemas.microsoft.com/office/powerpoint/2010/main" val="489564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5F18BAA-B309-4584-87F8-750A2868FEEC}">
  <we:reference id="wa200007130" version="1.0.0.1" store="en-US" storeType="OMEX"/>
  <we:alternateReferences>
    <we:reference id="wa200007130" version="1.0.0.1" store="wa200007130"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5223</TotalTime>
  <Words>2918</Words>
  <Application>Microsoft Office PowerPoint</Application>
  <PresentationFormat>Widescreen</PresentationFormat>
  <Paragraphs>137</Paragraphs>
  <Slides>23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monumentgrotesk</vt:lpstr>
      <vt:lpstr>system-ui</vt:lpstr>
      <vt:lpstr>Tahoma</vt:lpstr>
      <vt:lpstr>Office Theme</vt:lpstr>
      <vt:lpstr>Introduction to Artificial Intelligence  for Grant Writing</vt:lpstr>
      <vt:lpstr>Grant Writing Prompt Guide-Separate Document</vt:lpstr>
      <vt:lpstr>Introduction to Artificial Intelligence</vt:lpstr>
      <vt:lpstr>Why is AI Important for Non-Profits?</vt:lpstr>
      <vt:lpstr>Industries Using AI</vt:lpstr>
      <vt:lpstr>How AI Can Improve Fundraising Efforts</vt:lpstr>
      <vt:lpstr>How AI Can Improve Fundraising Efforts</vt:lpstr>
      <vt:lpstr>PowerPoint Presentation</vt:lpstr>
      <vt:lpstr>The Key to Successful AI Answers.  THE PROMPT </vt:lpstr>
      <vt:lpstr>Example of a Well-Crafted Prompt</vt:lpstr>
      <vt:lpstr>CCR Case Study using Claude Sonnet 3.7</vt:lpstr>
      <vt:lpstr>Understanding Donor Priorities CCR Prompt Response</vt:lpstr>
      <vt:lpstr>Executive Summary &amp; Introduction Prompt</vt:lpstr>
      <vt:lpstr>SBS/Dater Executive Summary</vt:lpstr>
      <vt:lpstr>Iteration to Improve Responses</vt:lpstr>
      <vt:lpstr>Setting the tone to match you</vt:lpstr>
      <vt:lpstr>Compassionate</vt:lpstr>
      <vt:lpstr>For Maximum Effectiveness</vt:lpstr>
      <vt:lpstr>Remember</vt:lpstr>
      <vt:lpstr>Practical Implementation Tips</vt:lpstr>
      <vt:lpstr>Commercial/Free?</vt:lpstr>
      <vt:lpstr>Sign Up for Free Accounts</vt:lpstr>
      <vt:lpstr>Questions 0n AI Grant Writing?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Larry Porter</dc:creator>
  <cp:lastModifiedBy>Larry Porter</cp:lastModifiedBy>
  <cp:revision>42</cp:revision>
  <dcterms:created xsi:type="dcterms:W3CDTF">2025-02-18T18:44:51Z</dcterms:created>
  <dcterms:modified xsi:type="dcterms:W3CDTF">2025-05-02T18:33:39Z</dcterms:modified>
</cp:coreProperties>
</file>